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69" r:id="rId3"/>
    <p:sldId id="293" r:id="rId4"/>
    <p:sldId id="294" r:id="rId5"/>
    <p:sldId id="295" r:id="rId6"/>
    <p:sldId id="299" r:id="rId7"/>
    <p:sldId id="296" r:id="rId8"/>
    <p:sldId id="263" r:id="rId9"/>
    <p:sldId id="270" r:id="rId10"/>
    <p:sldId id="300" r:id="rId11"/>
    <p:sldId id="272" r:id="rId12"/>
    <p:sldId id="273" r:id="rId13"/>
    <p:sldId id="274" r:id="rId14"/>
    <p:sldId id="275" r:id="rId15"/>
    <p:sldId id="268" r:id="rId16"/>
    <p:sldId id="271" r:id="rId17"/>
    <p:sldId id="277" r:id="rId18"/>
    <p:sldId id="278" r:id="rId19"/>
    <p:sldId id="282" r:id="rId20"/>
    <p:sldId id="297" r:id="rId21"/>
    <p:sldId id="298" r:id="rId2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uliano 'Giulli' Montorio" initials="G'M" lastIdx="1" clrIdx="0">
    <p:extLst>
      <p:ext uri="{19B8F6BF-5375-455C-9EA6-DF929625EA0E}">
        <p15:presenceInfo xmlns:p15="http://schemas.microsoft.com/office/powerpoint/2012/main" userId="71a188040e8cb8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17F7"/>
    <a:srgbClr val="CCEC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3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willkommen zu … Titel …</a:t>
            </a:r>
          </a:p>
          <a:p>
            <a:r>
              <a:t>Fahrzeug alf entwickelt von … an Institut für systemtechnik… mehrwert für hs bo….</a:t>
            </a:r>
          </a:p>
          <a:p>
            <a:r>
              <a:t>grundlage Forschung autonomes fahren</a:t>
            </a:r>
          </a:p>
          <a:p>
            <a:r>
              <a:t>für Arbeit wichtige Komponenten : bldc + mecanum, Lidar + kinect und Schaltschrank mit pc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zweite aufgäbe:</a:t>
            </a:r>
          </a:p>
          <a:p>
            <a:r>
              <a:t>verwenden von ROS für Karto und Navigation </a:t>
            </a:r>
          </a:p>
          <a:p>
            <a:r>
              <a:t>Ros ist softwareframework einbinde von Anwendungen vereinfach —&gt;bezug rviss —&gt; Bezug Lidar Code</a:t>
            </a:r>
          </a:p>
          <a:p>
            <a:r>
              <a:t>Voraussetzung Lösung von SLAM —&gt; Was ist SLAM?</a:t>
            </a:r>
          </a:p>
          <a:p>
            <a:r>
              <a:t>In dieser Arbeit mit Algorithmus von TU Darmstadt —&gt; in Rot integriert</a:t>
            </a:r>
          </a:p>
          <a:p>
            <a:r>
              <a:t> —&gt; Belegtheitskarte (Erklärung) </a:t>
            </a:r>
          </a:p>
          <a:p>
            <a:r>
              <a:t>—&gt; Später relevant für Navigation</a:t>
            </a:r>
          </a:p>
        </p:txBody>
      </p:sp>
    </p:spTree>
    <p:extLst>
      <p:ext uri="{BB962C8B-B14F-4D97-AF65-F5344CB8AC3E}">
        <p14:creationId xmlns:p14="http://schemas.microsoft.com/office/powerpoint/2010/main" val="239761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zweite aufgäbe:</a:t>
            </a:r>
          </a:p>
          <a:p>
            <a:r>
              <a:t>verwenden von ROS für Karto und Navigation </a:t>
            </a:r>
          </a:p>
          <a:p>
            <a:r>
              <a:t>Ros ist softwareframework einbinde von Anwendungen vereinfach —&gt;bezug rviss —&gt; Bezug Lidar Code</a:t>
            </a:r>
          </a:p>
          <a:p>
            <a:r>
              <a:t>Voraussetzung Lösung von SLAM —&gt; Was ist SLAM?</a:t>
            </a:r>
          </a:p>
          <a:p>
            <a:r>
              <a:t>In dieser Arbeit mit Algorithmus von TU Darmstadt —&gt; in Rot integriert</a:t>
            </a:r>
          </a:p>
          <a:p>
            <a:r>
              <a:t> —&gt; Belegtheitskarte (Erklärung) </a:t>
            </a:r>
          </a:p>
          <a:p>
            <a:r>
              <a:t>—&gt; Später relevant für Navigation</a:t>
            </a:r>
          </a:p>
        </p:txBody>
      </p:sp>
    </p:spTree>
    <p:extLst>
      <p:ext uri="{BB962C8B-B14F-4D97-AF65-F5344CB8AC3E}">
        <p14:creationId xmlns:p14="http://schemas.microsoft.com/office/powerpoint/2010/main" val="20246246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zweite aufgäbe:</a:t>
            </a:r>
          </a:p>
          <a:p>
            <a:r>
              <a:t>verwenden von ROS für Karto und Navigation </a:t>
            </a:r>
          </a:p>
          <a:p>
            <a:r>
              <a:t>Ros ist softwareframework einbinde von Anwendungen vereinfach —&gt;bezug rviss —&gt; Bezug Lidar Code</a:t>
            </a:r>
          </a:p>
          <a:p>
            <a:r>
              <a:t>Voraussetzung Lösung von SLAM —&gt; Was ist SLAM?</a:t>
            </a:r>
          </a:p>
          <a:p>
            <a:r>
              <a:t>In dieser Arbeit mit Algorithmus von TU Darmstadt —&gt; in Rot integriert</a:t>
            </a:r>
          </a:p>
          <a:p>
            <a:r>
              <a:t> —&gt; Belegtheitskarte (Erklärung) </a:t>
            </a:r>
          </a:p>
          <a:p>
            <a:r>
              <a:t>—&gt; Später relevant für Navigation</a:t>
            </a:r>
          </a:p>
        </p:txBody>
      </p:sp>
    </p:spTree>
    <p:extLst>
      <p:ext uri="{BB962C8B-B14F-4D97-AF65-F5344CB8AC3E}">
        <p14:creationId xmlns:p14="http://schemas.microsoft.com/office/powerpoint/2010/main" val="2403571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7" name="Shape 2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Validierung Regler (einlesen soll und ist wer)</a:t>
            </a:r>
          </a:p>
          <a:p>
            <a:r>
              <a:t>Bezug Überschwinger bezug Anforderungen</a:t>
            </a:r>
          </a:p>
          <a:p>
            <a:r>
              <a:t>bezug schwankender sollwert</a:t>
            </a:r>
          </a:p>
          <a:p>
            <a:endParaRPr/>
          </a:p>
          <a:p>
            <a:r>
              <a:t>Übergang zu Giulli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hape 11" descr="Shap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1030" y="370558"/>
            <a:ext cx="2448622" cy="5247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Shape 12" descr="Shap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362" y="370566"/>
            <a:ext cx="735099" cy="5246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image.png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986" y="1228194"/>
            <a:ext cx="8582027" cy="174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image.png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986" y="6206595"/>
            <a:ext cx="8582027" cy="17465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Giuliano Montorio und Hannes Dittmann, Hochschule Bochum"/>
          <p:cNvSpPr txBox="1"/>
          <p:nvPr/>
        </p:nvSpPr>
        <p:spPr>
          <a:xfrm>
            <a:off x="2768662" y="6366478"/>
            <a:ext cx="3606672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1000">
                <a:solidFill>
                  <a:srgbClr val="585858"/>
                </a:solidFill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r>
              <a:t>Giuliano Montorio und Hannes Dittmann, Hochschule Bochum</a:t>
            </a:r>
          </a:p>
        </p:txBody>
      </p:sp>
      <p:sp>
        <p:nvSpPr>
          <p:cNvPr id="20" name="26.02.2019"/>
          <p:cNvSpPr txBox="1"/>
          <p:nvPr/>
        </p:nvSpPr>
        <p:spPr>
          <a:xfrm>
            <a:off x="449167" y="6366478"/>
            <a:ext cx="682751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1000">
                <a:solidFill>
                  <a:srgbClr val="585858"/>
                </a:solidFill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r>
              <a:t>26.02.2019</a:t>
            </a:r>
          </a:p>
        </p:txBody>
      </p:sp>
      <p:sp>
        <p:nvSpPr>
          <p:cNvPr id="21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rgbClr val="000000"/>
                </a:solidFill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  <a:lvl2pPr marL="1073149" indent="-476249">
              <a:lnSpc>
                <a:spcPct val="100000"/>
              </a:lnSpc>
              <a:buClrTx/>
              <a:buSzPts val="2100"/>
              <a:buFontTx/>
              <a:defRPr sz="2100">
                <a:solidFill>
                  <a:srgbClr val="000000"/>
                </a:solidFill>
                <a:latin typeface="Latin Modern Roman"/>
                <a:ea typeface="Latin Modern Roman"/>
                <a:cs typeface="Latin Modern Roman"/>
                <a:sym typeface="Latin Modern Roman"/>
              </a:defRPr>
            </a:lvl2pPr>
            <a:lvl3pPr marL="1530349" indent="-476249">
              <a:lnSpc>
                <a:spcPct val="100000"/>
              </a:lnSpc>
              <a:buClrTx/>
              <a:buSzPts val="2100"/>
              <a:buFontTx/>
              <a:defRPr sz="2100">
                <a:solidFill>
                  <a:srgbClr val="000000"/>
                </a:solidFill>
                <a:latin typeface="Latin Modern Roman"/>
                <a:ea typeface="Latin Modern Roman"/>
                <a:cs typeface="Latin Modern Roman"/>
                <a:sym typeface="Latin Modern Roman"/>
              </a:defRPr>
            </a:lvl3pPr>
            <a:lvl4pPr marL="1987549" indent="-476249">
              <a:lnSpc>
                <a:spcPct val="100000"/>
              </a:lnSpc>
              <a:buClrTx/>
              <a:buSzPts val="2100"/>
              <a:buFontTx/>
              <a:defRPr sz="2100">
                <a:solidFill>
                  <a:srgbClr val="000000"/>
                </a:solidFill>
                <a:latin typeface="Latin Modern Roman"/>
                <a:ea typeface="Latin Modern Roman"/>
                <a:cs typeface="Latin Modern Roman"/>
                <a:sym typeface="Latin Modern Roman"/>
              </a:defRPr>
            </a:lvl4pPr>
            <a:lvl5pPr marL="2444749" indent="-476249">
              <a:lnSpc>
                <a:spcPct val="100000"/>
              </a:lnSpc>
              <a:buClrTx/>
              <a:buSzPts val="2100"/>
              <a:buFontTx/>
              <a:defRPr sz="2100">
                <a:solidFill>
                  <a:srgbClr val="000000"/>
                </a:solidFill>
                <a:latin typeface="Latin Modern Roman"/>
                <a:ea typeface="Latin Modern Roman"/>
                <a:cs typeface="Latin Modern Roman"/>
                <a:sym typeface="Latin Modern Roman"/>
              </a:defRPr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2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8529276" y="6299647"/>
            <a:ext cx="322549" cy="360649"/>
          </a:xfrm>
          <a:prstGeom prst="rect">
            <a:avLst/>
          </a:prstGeom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38" name="Textebene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39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47" name="Textebene 1…"/>
          <p:cNvSpPr txBox="1">
            <a:spLocks noGrp="1"/>
          </p:cNvSpPr>
          <p:nvPr>
            <p:ph type="body" sz="half" idx="1"/>
          </p:nvPr>
        </p:nvSpPr>
        <p:spPr>
          <a:xfrm>
            <a:off x="311698" y="1536633"/>
            <a:ext cx="3999903" cy="45552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8" name="Shape 27"/>
          <p:cNvSpPr txBox="1">
            <a:spLocks noGrp="1"/>
          </p:cNvSpPr>
          <p:nvPr>
            <p:ph type="body" sz="half" idx="13"/>
          </p:nvPr>
        </p:nvSpPr>
        <p:spPr>
          <a:xfrm>
            <a:off x="4832398" y="1536631"/>
            <a:ext cx="3999903" cy="4555204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9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5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eltext"/>
          <p:cNvSpPr txBox="1">
            <a:spLocks noGrp="1"/>
          </p:cNvSpPr>
          <p:nvPr>
            <p:ph type="title"/>
          </p:nvPr>
        </p:nvSpPr>
        <p:spPr>
          <a:xfrm>
            <a:off x="311698" y="740799"/>
            <a:ext cx="2808003" cy="1007702"/>
          </a:xfrm>
          <a:prstGeom prst="rect">
            <a:avLst/>
          </a:prstGeom>
        </p:spPr>
        <p:txBody>
          <a:bodyPr anchor="b"/>
          <a:lstStyle>
            <a:lvl1pPr>
              <a:defRPr sz="24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Titeltext</a:t>
            </a:r>
          </a:p>
        </p:txBody>
      </p:sp>
      <p:sp>
        <p:nvSpPr>
          <p:cNvPr id="65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311698" y="1852800"/>
            <a:ext cx="2808003" cy="4239302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iteltext"/>
          <p:cNvSpPr txBox="1">
            <a:spLocks noGrp="1"/>
          </p:cNvSpPr>
          <p:nvPr>
            <p:ph type="title"/>
          </p:nvPr>
        </p:nvSpPr>
        <p:spPr>
          <a:xfrm>
            <a:off x="490250" y="600199"/>
            <a:ext cx="6367801" cy="5454302"/>
          </a:xfrm>
          <a:prstGeom prst="rect">
            <a:avLst/>
          </a:prstGeom>
        </p:spPr>
        <p:txBody>
          <a:bodyPr anchor="ctr"/>
          <a:lstStyle>
            <a:lvl1pPr>
              <a:defRPr sz="48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Titeltext</a:t>
            </a:r>
          </a:p>
        </p:txBody>
      </p:sp>
      <p:sp>
        <p:nvSpPr>
          <p:cNvPr id="7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40"/>
          <p:cNvSpPr/>
          <p:nvPr/>
        </p:nvSpPr>
        <p:spPr>
          <a:xfrm>
            <a:off x="4572000" y="-167"/>
            <a:ext cx="4572000" cy="68580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400"/>
            </a:pPr>
            <a:endParaRPr/>
          </a:p>
        </p:txBody>
      </p:sp>
      <p:sp>
        <p:nvSpPr>
          <p:cNvPr id="82" name="Titeltext"/>
          <p:cNvSpPr txBox="1">
            <a:spLocks noGrp="1"/>
          </p:cNvSpPr>
          <p:nvPr>
            <p:ph type="title"/>
          </p:nvPr>
        </p:nvSpPr>
        <p:spPr>
          <a:xfrm>
            <a:off x="265500" y="1644232"/>
            <a:ext cx="4045200" cy="1976402"/>
          </a:xfrm>
          <a:prstGeom prst="rect">
            <a:avLst/>
          </a:prstGeom>
        </p:spPr>
        <p:txBody>
          <a:bodyPr anchor="b"/>
          <a:lstStyle>
            <a:lvl1pPr algn="ctr">
              <a:defRPr sz="42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Titeltext</a:t>
            </a:r>
          </a:p>
        </p:txBody>
      </p:sp>
      <p:sp>
        <p:nvSpPr>
          <p:cNvPr id="83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265500" y="3737433"/>
            <a:ext cx="4045200" cy="1646702"/>
          </a:xfrm>
          <a:prstGeom prst="rect">
            <a:avLst/>
          </a:prstGeom>
        </p:spPr>
        <p:txBody>
          <a:bodyPr/>
          <a:lstStyle>
            <a:lvl1pPr marL="228600" indent="-1143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84" name="Shape 43"/>
          <p:cNvSpPr txBox="1">
            <a:spLocks noGrp="1"/>
          </p:cNvSpPr>
          <p:nvPr>
            <p:ph type="body" sz="half" idx="13"/>
          </p:nvPr>
        </p:nvSpPr>
        <p:spPr>
          <a:xfrm>
            <a:off x="4939500" y="965433"/>
            <a:ext cx="3837000" cy="4926901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8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311698" y="5640766"/>
            <a:ext cx="5998804" cy="806702"/>
          </a:xfrm>
          <a:prstGeom prst="rect">
            <a:avLst/>
          </a:prstGeom>
        </p:spPr>
        <p:txBody>
          <a:bodyPr anchor="ctr"/>
          <a:lstStyle>
            <a:lvl1pPr marL="0" indent="22860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9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eltext"/>
          <p:cNvSpPr txBox="1">
            <a:spLocks noGrp="1"/>
          </p:cNvSpPr>
          <p:nvPr>
            <p:ph type="title"/>
          </p:nvPr>
        </p:nvSpPr>
        <p:spPr>
          <a:xfrm>
            <a:off x="311698" y="1474833"/>
            <a:ext cx="8520603" cy="2618102"/>
          </a:xfrm>
          <a:prstGeom prst="rect">
            <a:avLst/>
          </a:prstGeom>
        </p:spPr>
        <p:txBody>
          <a:bodyPr anchor="b"/>
          <a:lstStyle>
            <a:lvl1pPr algn="ctr">
              <a:defRPr sz="120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Titeltext</a:t>
            </a:r>
          </a:p>
        </p:txBody>
      </p:sp>
      <p:sp>
        <p:nvSpPr>
          <p:cNvPr id="101" name="Textebene 1…"/>
          <p:cNvSpPr txBox="1">
            <a:spLocks noGrp="1"/>
          </p:cNvSpPr>
          <p:nvPr>
            <p:ph type="body" sz="half" idx="1"/>
          </p:nvPr>
        </p:nvSpPr>
        <p:spPr>
          <a:xfrm>
            <a:off x="311698" y="4202967"/>
            <a:ext cx="8520603" cy="1734302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02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9"/>
          <p:cNvSpPr/>
          <p:nvPr/>
        </p:nvSpPr>
        <p:spPr>
          <a:xfrm>
            <a:off x="84349" y="6276833"/>
            <a:ext cx="8936702" cy="1"/>
          </a:xfrm>
          <a:prstGeom prst="line">
            <a:avLst/>
          </a:prstGeom>
          <a:ln>
            <a:solidFill>
              <a:srgbClr val="FF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" name="Shape 10"/>
          <p:cNvSpPr/>
          <p:nvPr/>
        </p:nvSpPr>
        <p:spPr>
          <a:xfrm>
            <a:off x="120433" y="1356966"/>
            <a:ext cx="8892000" cy="1"/>
          </a:xfrm>
          <a:prstGeom prst="line">
            <a:avLst/>
          </a:prstGeom>
          <a:ln>
            <a:solidFill>
              <a:srgbClr val="FF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4" name="Shape 11" descr="Shape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29930" y="467925"/>
            <a:ext cx="2448622" cy="524702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Shape 12" descr="Shape 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61528" y="467930"/>
            <a:ext cx="735099" cy="52468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iteltext"/>
          <p:cNvSpPr txBox="1">
            <a:spLocks noGrp="1"/>
          </p:cNvSpPr>
          <p:nvPr>
            <p:ph type="title"/>
          </p:nvPr>
        </p:nvSpPr>
        <p:spPr>
          <a:xfrm>
            <a:off x="311698" y="593366"/>
            <a:ext cx="8520603" cy="763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3" tIns="91423" rIns="91423" bIns="91423">
            <a:normAutofit/>
          </a:bodyPr>
          <a:lstStyle/>
          <a:p>
            <a:r>
              <a:t>Titeltext</a:t>
            </a:r>
          </a:p>
        </p:txBody>
      </p:sp>
      <p:sp>
        <p:nvSpPr>
          <p:cNvPr id="7" name="Textebene 1…"/>
          <p:cNvSpPr txBox="1">
            <a:spLocks noGrp="1"/>
          </p:cNvSpPr>
          <p:nvPr>
            <p:ph type="body" idx="1"/>
          </p:nvPr>
        </p:nvSpPr>
        <p:spPr>
          <a:xfrm>
            <a:off x="311698" y="1536633"/>
            <a:ext cx="8520603" cy="45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3" tIns="91423" rIns="91423" bIns="91423">
            <a:normAutofit/>
          </a:bodyPr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8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8684347" y="6320775"/>
            <a:ext cx="336811" cy="318394"/>
          </a:xfrm>
          <a:prstGeom prst="rect">
            <a:avLst/>
          </a:prstGeom>
          <a:ln w="12700">
            <a:miter lim="400000"/>
          </a:ln>
        </p:spPr>
        <p:txBody>
          <a:bodyPr wrap="none" lIns="91423" tIns="91423" rIns="91423" bIns="91423" anchor="ctr">
            <a:spAutoFit/>
          </a:bodyPr>
          <a:lstStyle>
            <a:lvl1pPr algn="r">
              <a:defRPr sz="1000">
                <a:solidFill>
                  <a:srgbClr val="585858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ln>
            <a:noFill/>
          </a:ln>
          <a:solidFill>
            <a:srgbClr val="000000"/>
          </a:solidFill>
          <a:uFillTx/>
          <a:latin typeface="Latin Modern Roman"/>
          <a:ea typeface="Latin Modern Roman"/>
          <a:cs typeface="Latin Modern Roman"/>
          <a:sym typeface="Latin Modern Roman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ln>
            <a:noFill/>
          </a:ln>
          <a:solidFill>
            <a:srgbClr val="000000"/>
          </a:solidFill>
          <a:uFillTx/>
          <a:latin typeface="Latin Modern Roman"/>
          <a:ea typeface="Latin Modern Roman"/>
          <a:cs typeface="Latin Modern Roman"/>
          <a:sym typeface="Latin Modern Roman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ln>
            <a:noFill/>
          </a:ln>
          <a:solidFill>
            <a:srgbClr val="000000"/>
          </a:solidFill>
          <a:uFillTx/>
          <a:latin typeface="Latin Modern Roman"/>
          <a:ea typeface="Latin Modern Roman"/>
          <a:cs typeface="Latin Modern Roman"/>
          <a:sym typeface="Latin Modern Roman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ln>
            <a:noFill/>
          </a:ln>
          <a:solidFill>
            <a:srgbClr val="000000"/>
          </a:solidFill>
          <a:uFillTx/>
          <a:latin typeface="Latin Modern Roman"/>
          <a:ea typeface="Latin Modern Roman"/>
          <a:cs typeface="Latin Modern Roman"/>
          <a:sym typeface="Latin Modern Roman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ln>
            <a:noFill/>
          </a:ln>
          <a:solidFill>
            <a:srgbClr val="000000"/>
          </a:solidFill>
          <a:uFillTx/>
          <a:latin typeface="Latin Modern Roman"/>
          <a:ea typeface="Latin Modern Roman"/>
          <a:cs typeface="Latin Modern Roman"/>
          <a:sym typeface="Latin Modern Roman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ln>
            <a:noFill/>
          </a:ln>
          <a:solidFill>
            <a:srgbClr val="000000"/>
          </a:solidFill>
          <a:uFillTx/>
          <a:latin typeface="Latin Modern Roman"/>
          <a:ea typeface="Latin Modern Roman"/>
          <a:cs typeface="Latin Modern Roman"/>
          <a:sym typeface="Latin Modern Roman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ln>
            <a:noFill/>
          </a:ln>
          <a:solidFill>
            <a:srgbClr val="000000"/>
          </a:solidFill>
          <a:uFillTx/>
          <a:latin typeface="Latin Modern Roman"/>
          <a:ea typeface="Latin Modern Roman"/>
          <a:cs typeface="Latin Modern Roman"/>
          <a:sym typeface="Latin Modern Roman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ln>
            <a:noFill/>
          </a:ln>
          <a:solidFill>
            <a:srgbClr val="000000"/>
          </a:solidFill>
          <a:uFillTx/>
          <a:latin typeface="Latin Modern Roman"/>
          <a:ea typeface="Latin Modern Roman"/>
          <a:cs typeface="Latin Modern Roman"/>
          <a:sym typeface="Latin Modern Roman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ln>
            <a:noFill/>
          </a:ln>
          <a:solidFill>
            <a:srgbClr val="000000"/>
          </a:solidFill>
          <a:uFillTx/>
          <a:latin typeface="Latin Modern Roman"/>
          <a:ea typeface="Latin Modern Roman"/>
          <a:cs typeface="Latin Modern Roman"/>
          <a:sym typeface="Latin Modern Roman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1pPr>
      <a:lvl2pPr marL="1005114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6pPr>
      <a:lvl7pPr marL="3291113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7pPr>
      <a:lvl8pPr marL="3748313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8pPr>
      <a:lvl9pPr marL="4205513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Kolloquium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Kolloquium</a:t>
            </a:r>
          </a:p>
        </p:txBody>
      </p:sp>
      <p:sp>
        <p:nvSpPr>
          <p:cNvPr id="119" name="Textfeld 12"/>
          <p:cNvSpPr txBox="1"/>
          <p:nvPr/>
        </p:nvSpPr>
        <p:spPr>
          <a:xfrm>
            <a:off x="622191" y="1489586"/>
            <a:ext cx="7899618" cy="85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100"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r>
              <a:t>„Implementierung einer Schlupfregelgung per Model-Based Design sowie SLAM-Kartografie für ein autonomes Logistik-Fahrzeug“</a:t>
            </a:r>
          </a:p>
        </p:txBody>
      </p:sp>
      <p:pic>
        <p:nvPicPr>
          <p:cNvPr id="120" name="Shape 59" descr="Shape 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0898" y="2586953"/>
            <a:ext cx="5102204" cy="32260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188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424" name="Kartografierung der Umgebung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Kartografierung der Umgebung</a:t>
            </a:r>
          </a:p>
        </p:txBody>
      </p:sp>
      <p:pic>
        <p:nvPicPr>
          <p:cNvPr id="7" name="Grafik 6" descr="Ein Bild, das Schlips, Hemd, tragen, drinnen enthält.&#10;&#10;Automatisch generierte Beschreibung">
            <a:extLst>
              <a:ext uri="{FF2B5EF4-FFF2-40B4-BE49-F238E27FC236}">
                <a16:creationId xmlns:a16="http://schemas.microsoft.com/office/drawing/2014/main" id="{ED8573DF-44EB-4B9E-ADC6-60FC5229D3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084" y="4826941"/>
            <a:ext cx="530224" cy="1269060"/>
          </a:xfrm>
          <a:prstGeom prst="rect">
            <a:avLst/>
          </a:prstGeom>
        </p:spPr>
      </p:pic>
      <p:pic>
        <p:nvPicPr>
          <p:cNvPr id="11" name="Grafik 10" descr="Ein Bild, das Schlips, drinnen, Kleidung, tragen enthält.&#10;&#10;Automatisch generierte Beschreibung">
            <a:extLst>
              <a:ext uri="{FF2B5EF4-FFF2-40B4-BE49-F238E27FC236}">
                <a16:creationId xmlns:a16="http://schemas.microsoft.com/office/drawing/2014/main" id="{DE1BFF3F-C9AD-4D7D-BA06-C4EF722EF9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580" y="1258084"/>
            <a:ext cx="2059850" cy="493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9197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3.7037E-6 L 0.05799 -0.2412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9" y="-1206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238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434" name="Zusammenfassung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Zusammenfassung</a:t>
            </a:r>
          </a:p>
        </p:txBody>
      </p:sp>
      <p:pic>
        <p:nvPicPr>
          <p:cNvPr id="435" name="Grafik 8" descr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34" y="1508777"/>
            <a:ext cx="3558405" cy="1882369"/>
          </a:xfrm>
          <a:prstGeom prst="rect">
            <a:avLst/>
          </a:prstGeom>
          <a:ln w="12700">
            <a:miter lim="400000"/>
          </a:ln>
        </p:spPr>
      </p:pic>
      <p:pic>
        <p:nvPicPr>
          <p:cNvPr id="436" name="Grafik 18" descr="Grafik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942805" y="1078246"/>
            <a:ext cx="2051257" cy="2743431"/>
          </a:xfrm>
          <a:prstGeom prst="rect">
            <a:avLst/>
          </a:prstGeom>
          <a:ln w="12700">
            <a:miter lim="400000"/>
          </a:ln>
        </p:spPr>
      </p:pic>
      <p:sp>
        <p:nvSpPr>
          <p:cNvPr id="437" name="Textfeld 1"/>
          <p:cNvSpPr txBox="1"/>
          <p:nvPr/>
        </p:nvSpPr>
        <p:spPr>
          <a:xfrm>
            <a:off x="342900" y="3654264"/>
            <a:ext cx="4859007" cy="184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00525" indent="-200525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Durch Lage- und Drehzahlregelung unerwünschte Rotationen um die Höhenachse unterbunden</a:t>
            </a:r>
          </a:p>
          <a:p>
            <a:pPr marL="200525" indent="-200525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endParaRPr/>
          </a:p>
          <a:p>
            <a:pPr marL="200525" indent="-200525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Kartografieren der Umgebung</a:t>
            </a:r>
          </a:p>
          <a:p>
            <a:pPr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endParaRPr/>
          </a:p>
          <a:p>
            <a:pPr marL="200525" indent="-200525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Navigation in kartografierter Umgebung</a:t>
            </a:r>
          </a:p>
        </p:txBody>
      </p:sp>
      <p:pic>
        <p:nvPicPr>
          <p:cNvPr id="438" name="costmap.png" descr="costma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740710" y="3471436"/>
            <a:ext cx="2455447" cy="27393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238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441" name="Ausblick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Ausblick</a:t>
            </a:r>
          </a:p>
        </p:txBody>
      </p:sp>
      <p:sp>
        <p:nvSpPr>
          <p:cNvPr id="442" name="Textfeld 1"/>
          <p:cNvSpPr txBox="1"/>
          <p:nvPr/>
        </p:nvSpPr>
        <p:spPr>
          <a:xfrm>
            <a:off x="1277566" y="4286965"/>
            <a:ext cx="6588868" cy="184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00525" indent="-200525">
              <a:buClr>
                <a:srgbClr val="000000"/>
              </a:buClr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Selbständiges Kartografieren ohne manuelle Starthilfe nicht möglich</a:t>
            </a:r>
          </a:p>
          <a:p>
            <a:pPr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→ Erweiterung der Sensorik für ein größeres Sichtfeld</a:t>
            </a:r>
          </a:p>
          <a:p>
            <a:pPr marL="200525" indent="-200525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Schätzung der Pose bei schnellen Rotationen anfällig</a:t>
            </a:r>
            <a:br/>
            <a:r>
              <a:t>→ Integration des Raspberry Pis für die Erkennung des Posenwinkels</a:t>
            </a:r>
          </a:p>
          <a:p>
            <a:pPr marL="200525" indent="-200525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Bewegte Objekte bleiben auf der Costmap bestehen</a:t>
            </a:r>
          </a:p>
          <a:p>
            <a:pPr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→ Untersuchung des Problems</a:t>
            </a:r>
          </a:p>
        </p:txBody>
      </p:sp>
      <p:pic>
        <p:nvPicPr>
          <p:cNvPr id="443" name="Grafik 2" descr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512" y="1437976"/>
            <a:ext cx="4709784" cy="2773403"/>
          </a:xfrm>
          <a:prstGeom prst="rect">
            <a:avLst/>
          </a:prstGeom>
          <a:ln w="12700">
            <a:miter lim="400000"/>
          </a:ln>
        </p:spPr>
      </p:pic>
      <p:pic>
        <p:nvPicPr>
          <p:cNvPr id="444" name="costmap.png" descr="costma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542401" y="1277665"/>
            <a:ext cx="2773402" cy="30940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238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447" name="Rechteck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8" name="Textfeld 1"/>
          <p:cNvSpPr txBox="1"/>
          <p:nvPr/>
        </p:nvSpPr>
        <p:spPr>
          <a:xfrm>
            <a:off x="1935583" y="3096573"/>
            <a:ext cx="5272834" cy="3727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381000">
              <a:defRPr sz="20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Vielen Dank für Ihre Aufmerksamkeit!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289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451" name="Titeltext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452" name="Shape 290"/>
          <p:cNvSpPr/>
          <p:nvPr/>
        </p:nvSpPr>
        <p:spPr>
          <a:xfrm>
            <a:off x="4960675" y="256923"/>
            <a:ext cx="4060500" cy="92880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lIns="45718" tIns="45718" rIns="45718" bIns="45718" anchor="ctr"/>
          <a:lstStyle/>
          <a:p>
            <a:pPr>
              <a:defRPr sz="1400"/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93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305" name="Sensoren zur Erkennung der Umgebung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Sensoren zur Erkennung der Umgebung</a:t>
            </a:r>
          </a:p>
        </p:txBody>
      </p:sp>
      <p:grpSp>
        <p:nvGrpSpPr>
          <p:cNvPr id="311" name="Gruppieren"/>
          <p:cNvGrpSpPr/>
          <p:nvPr/>
        </p:nvGrpSpPr>
        <p:grpSpPr>
          <a:xfrm>
            <a:off x="398890" y="3205197"/>
            <a:ext cx="3548834" cy="2600845"/>
            <a:chOff x="391275" y="0"/>
            <a:chExt cx="3548832" cy="2600843"/>
          </a:xfrm>
        </p:grpSpPr>
        <p:grpSp>
          <p:nvGrpSpPr>
            <p:cNvPr id="309" name="Gruppieren 1"/>
            <p:cNvGrpSpPr/>
            <p:nvPr/>
          </p:nvGrpSpPr>
          <p:grpSpPr>
            <a:xfrm>
              <a:off x="391275" y="935123"/>
              <a:ext cx="3548834" cy="1655391"/>
              <a:chOff x="391275" y="82738"/>
              <a:chExt cx="3548832" cy="1655390"/>
            </a:xfrm>
          </p:grpSpPr>
          <p:pic>
            <p:nvPicPr>
              <p:cNvPr id="306" name="Grafik 5" descr="Grafik 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497617" y="213711"/>
                <a:ext cx="2442492" cy="112788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07" name="Gleichschenkliges Dreieck 18"/>
              <p:cNvSpPr/>
              <p:nvPr/>
            </p:nvSpPr>
            <p:spPr>
              <a:xfrm rot="5400000">
                <a:off x="443355" y="30657"/>
                <a:ext cx="1069665" cy="1173827"/>
              </a:xfrm>
              <a:prstGeom prst="triangle">
                <a:avLst/>
              </a:prstGeom>
              <a:gradFill flip="none" rotWithShape="1">
                <a:gsLst>
                  <a:gs pos="0">
                    <a:srgbClr val="F6F8FC">
                      <a:alpha val="0"/>
                    </a:srgbClr>
                  </a:gs>
                  <a:gs pos="94000">
                    <a:srgbClr val="0517F9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308" name="Gleichschenkliges Dreieck 6"/>
              <p:cNvSpPr/>
              <p:nvPr/>
            </p:nvSpPr>
            <p:spPr>
              <a:xfrm rot="16200000">
                <a:off x="2223199" y="139490"/>
                <a:ext cx="1524419" cy="1672861"/>
              </a:xfrm>
              <a:prstGeom prst="triangle">
                <a:avLst/>
              </a:prstGeom>
              <a:gradFill flip="none" rotWithShape="1">
                <a:gsLst>
                  <a:gs pos="0">
                    <a:srgbClr val="F6F8FC">
                      <a:alpha val="0"/>
                    </a:srgbClr>
                  </a:gs>
                  <a:gs pos="97000">
                    <a:srgbClr val="0517F9">
                      <a:alpha val="82451"/>
                    </a:srgbClr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sp>
          <p:nvSpPr>
            <p:cNvPr id="310" name="Kreis"/>
            <p:cNvSpPr/>
            <p:nvPr/>
          </p:nvSpPr>
          <p:spPr>
            <a:xfrm>
              <a:off x="653527" y="0"/>
              <a:ext cx="2600845" cy="2600844"/>
            </a:xfrm>
            <a:prstGeom prst="ellipse">
              <a:avLst/>
            </a:prstGeom>
            <a:gradFill flip="none" rotWithShape="1">
              <a:gsLst>
                <a:gs pos="0">
                  <a:srgbClr val="FF0000"/>
                </a:gs>
                <a:gs pos="100000">
                  <a:srgbClr val="F6F8FC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316" name="Gruppieren 27"/>
          <p:cNvGrpSpPr/>
          <p:nvPr/>
        </p:nvGrpSpPr>
        <p:grpSpPr>
          <a:xfrm>
            <a:off x="4415354" y="3263176"/>
            <a:ext cx="4657259" cy="2145062"/>
            <a:chOff x="357285" y="113849"/>
            <a:chExt cx="4657257" cy="2145061"/>
          </a:xfrm>
        </p:grpSpPr>
        <p:sp>
          <p:nvSpPr>
            <p:cNvPr id="312" name="Gleichschenkliges Dreieck 18"/>
            <p:cNvSpPr/>
            <p:nvPr/>
          </p:nvSpPr>
          <p:spPr>
            <a:xfrm rot="5400000">
              <a:off x="610063" y="42186"/>
              <a:ext cx="1471876" cy="1615202"/>
            </a:xfrm>
            <a:prstGeom prst="triangle">
              <a:avLst/>
            </a:prstGeom>
            <a:gradFill flip="none" rotWithShape="1">
              <a:gsLst>
                <a:gs pos="0">
                  <a:srgbClr val="F6F8FC">
                    <a:alpha val="0"/>
                  </a:srgbClr>
                </a:gs>
                <a:gs pos="95513">
                  <a:srgbClr val="0517F9"/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pic>
          <p:nvPicPr>
            <p:cNvPr id="313" name="Grafik 21" descr="Grafik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82997" y="626590"/>
              <a:ext cx="2539765" cy="16323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14" name="Gleichschenkliges Dreieck 26"/>
            <p:cNvSpPr/>
            <p:nvPr/>
          </p:nvSpPr>
          <p:spPr>
            <a:xfrm rot="16200000">
              <a:off x="2847439" y="42186"/>
              <a:ext cx="1471875" cy="1615202"/>
            </a:xfrm>
            <a:prstGeom prst="triangle">
              <a:avLst/>
            </a:prstGeom>
            <a:gradFill flip="none" rotWithShape="1">
              <a:gsLst>
                <a:gs pos="0">
                  <a:srgbClr val="F6F8FC">
                    <a:alpha val="0"/>
                  </a:srgbClr>
                </a:gs>
                <a:gs pos="94000">
                  <a:srgbClr val="0517F9"/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15" name="Gerader Verbinder 23"/>
            <p:cNvSpPr/>
            <p:nvPr/>
          </p:nvSpPr>
          <p:spPr>
            <a:xfrm>
              <a:off x="357285" y="643839"/>
              <a:ext cx="4657259" cy="1"/>
            </a:xfrm>
            <a:prstGeom prst="line">
              <a:avLst/>
            </a:prstGeom>
            <a:noFill/>
            <a:ln w="25400" cap="flat">
              <a:gradFill flip="none" rotWithShape="1">
                <a:gsLst>
                  <a:gs pos="0">
                    <a:srgbClr val="FF0000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17" name="Sichtfelder der Kinect-Sensoren und des RPLIDAR A2…"/>
          <p:cNvSpPr txBox="1"/>
          <p:nvPr/>
        </p:nvSpPr>
        <p:spPr>
          <a:xfrm>
            <a:off x="1528748" y="1303408"/>
            <a:ext cx="6086504" cy="1502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endParaRPr/>
          </a:p>
          <a:p>
            <a:pPr marL="228600" indent="-228600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Sichtfelder der </a:t>
            </a:r>
            <a:r>
              <a:rPr b="1">
                <a:solidFill>
                  <a:srgbClr val="0517F9"/>
                </a:solidFill>
                <a:latin typeface="LMRoman10-Bold"/>
                <a:ea typeface="LMRoman10-Bold"/>
                <a:cs typeface="LMRoman10-Bold"/>
                <a:sym typeface="LMRoman10-Bold"/>
              </a:rPr>
              <a:t>Kinect-Sensoren</a:t>
            </a:r>
            <a:r>
              <a:t> und des </a:t>
            </a:r>
            <a:r>
              <a:rPr b="1">
                <a:solidFill>
                  <a:srgbClr val="FF0000"/>
                </a:solidFill>
                <a:latin typeface="LMRoman10-Bold"/>
                <a:ea typeface="LMRoman10-Bold"/>
                <a:cs typeface="LMRoman10-Bold"/>
                <a:sym typeface="LMRoman10-Bold"/>
              </a:rPr>
              <a:t>RPLIDAR A2</a:t>
            </a:r>
          </a:p>
          <a:p>
            <a:pPr marL="228600" indent="-228600">
              <a:buSzPct val="100000"/>
              <a:buChar char="•"/>
              <a:defRPr sz="1600">
                <a:solidFill>
                  <a:srgbClr val="FF0000"/>
                </a:solidFill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endParaRPr b="1">
              <a:solidFill>
                <a:srgbClr val="FF0000"/>
              </a:solidFill>
              <a:latin typeface="LMRoman10-Bold"/>
              <a:ea typeface="LMRoman10-Bold"/>
              <a:cs typeface="LMRoman10-Bold"/>
              <a:sym typeface="LMRoman10-Bold"/>
            </a:endParaRPr>
          </a:p>
          <a:p>
            <a:pPr marL="228600" indent="-228600">
              <a:buSzPct val="100000"/>
              <a:buChar char="•"/>
              <a:defRPr sz="1600">
                <a:solidFill>
                  <a:schemeClr val="accent2">
                    <a:lumOff val="-2588"/>
                  </a:schemeClr>
                </a:solidFill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Es entstehen Gebiete, die nicht von den Sensoren erfasst werden</a:t>
            </a:r>
            <a:endParaRPr b="1">
              <a:latin typeface="LMRoman10-Bold"/>
              <a:ea typeface="LMRoman10-Bold"/>
              <a:cs typeface="LMRoman10-Bold"/>
              <a:sym typeface="LMRoman10-Bold"/>
            </a:endParaRPr>
          </a:p>
        </p:txBody>
      </p:sp>
    </p:spTree>
    <p:extLst>
      <p:ext uri="{BB962C8B-B14F-4D97-AF65-F5344CB8AC3E}">
        <p14:creationId xmlns:p14="http://schemas.microsoft.com/office/powerpoint/2010/main" val="289427495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198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428" name="Navigation und Costmap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Navigation und Costmap</a:t>
            </a:r>
          </a:p>
        </p:txBody>
      </p:sp>
      <p:sp>
        <p:nvSpPr>
          <p:cNvPr id="429" name="Grundlage bildet Belegtheitskarte aus dem SLAM-Algorithmus…"/>
          <p:cNvSpPr txBox="1"/>
          <p:nvPr/>
        </p:nvSpPr>
        <p:spPr>
          <a:xfrm>
            <a:off x="4870868" y="1531881"/>
            <a:ext cx="3866306" cy="418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28600" indent="-228600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Grundlage bildet Belegtheitskarte aus dem </a:t>
            </a:r>
            <a:r>
              <a:rPr b="1">
                <a:latin typeface="LMRoman10-Bold"/>
                <a:ea typeface="LMRoman10-Bold"/>
                <a:cs typeface="LMRoman10-Bold"/>
                <a:sym typeface="LMRoman10-Bold"/>
              </a:rPr>
              <a:t>SLAM</a:t>
            </a:r>
            <a:r>
              <a:t>-Algorithmus</a:t>
            </a:r>
          </a:p>
          <a:p>
            <a:pPr marL="228600" indent="-228600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endParaRPr/>
          </a:p>
          <a:p>
            <a:pPr marL="228600" indent="-228600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Zellen werden mit Kollisionswahrscheinlichkeiten (Farbverteilungen) belegt</a:t>
            </a:r>
          </a:p>
          <a:p>
            <a:pPr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endParaRPr/>
          </a:p>
          <a:p>
            <a:pPr marL="228600" indent="-228600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Gegenstandsabhängige Trajektorienplanung</a:t>
            </a:r>
          </a:p>
          <a:p>
            <a:pPr marL="228600" indent="-228600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endParaRPr/>
          </a:p>
          <a:p>
            <a:pPr marL="228600" indent="-228600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t>Zielpose wird manuell oder automatisch eingetragen</a:t>
            </a:r>
          </a:p>
          <a:p>
            <a:pPr marL="228600" indent="-228600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endParaRPr/>
          </a:p>
        </p:txBody>
      </p:sp>
      <p:pic>
        <p:nvPicPr>
          <p:cNvPr id="430" name="costmap.png" descr="cost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251" y="1531881"/>
            <a:ext cx="3866306" cy="4313279"/>
          </a:xfrm>
          <a:prstGeom prst="rect">
            <a:avLst/>
          </a:prstGeom>
          <a:ln w="12700">
            <a:miter lim="400000"/>
          </a:ln>
        </p:spPr>
      </p:pic>
      <p:sp>
        <p:nvSpPr>
          <p:cNvPr id="431" name="Linie"/>
          <p:cNvSpPr/>
          <p:nvPr/>
        </p:nvSpPr>
        <p:spPr>
          <a:xfrm flipV="1">
            <a:off x="3115733" y="2510153"/>
            <a:ext cx="2" cy="524702"/>
          </a:xfrm>
          <a:prstGeom prst="line">
            <a:avLst/>
          </a:prstGeom>
          <a:ln w="25400">
            <a:solidFill>
              <a:srgbClr val="FF0000"/>
            </a:solidFill>
            <a:tailEnd type="triangle"/>
          </a:ln>
          <a:effectLst>
            <a:outerShdw dir="2700000" rotWithShape="0">
              <a:srgbClr val="000000">
                <a:alpha val="75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839700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208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459" name="Costmap falsch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Costmap falsch</a:t>
            </a:r>
          </a:p>
        </p:txBody>
      </p:sp>
      <p:pic>
        <p:nvPicPr>
          <p:cNvPr id="460" name="costmap2.png" descr="costmap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997" y="1461999"/>
            <a:ext cx="6890006" cy="44530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Shape 115" descr="Shape 1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422298" y="1954275"/>
            <a:ext cx="5645502" cy="4187153"/>
          </a:xfrm>
          <a:prstGeom prst="rect">
            <a:avLst/>
          </a:prstGeom>
          <a:ln w="12700">
            <a:miter lim="400000"/>
          </a:ln>
        </p:spPr>
      </p:pic>
      <p:sp>
        <p:nvSpPr>
          <p:cNvPr id="463" name="Shape 117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464" name="Systemdaten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Systemdaten</a:t>
            </a:r>
          </a:p>
        </p:txBody>
      </p:sp>
      <p:graphicFrame>
        <p:nvGraphicFramePr>
          <p:cNvPr id="465" name="Shape 118"/>
          <p:cNvGraphicFramePr/>
          <p:nvPr/>
        </p:nvGraphicFramePr>
        <p:xfrm>
          <a:off x="441200" y="1883348"/>
          <a:ext cx="6508650" cy="256014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000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0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727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600"/>
                        <a:t>Maße (LxBxH):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600"/>
                        <a:t>(1,55 x 0,72 x 1)m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600"/>
                        <a:t>Eigengewicht: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600"/>
                        <a:t>230 kg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600"/>
                        <a:t>max. Beladung: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600"/>
                        <a:t>370 kg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6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600"/>
                        <a:t>Komponenten: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600"/>
                        <a:t>ca. 2600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285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600"/>
                        <a:t>Kosten: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/>
                      </a:pPr>
                      <a:r>
                        <a:t>25000 € </a:t>
                      </a:r>
                      <a:r>
                        <a:rPr>
                          <a:solidFill>
                            <a:srgbClr val="FF0000"/>
                          </a:solidFill>
                        </a:rPr>
                        <a:t>(QVM: 12500 €)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600"/>
                        <a:t>Entwicklungszeit: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600"/>
                        <a:t>10 Monate</a:t>
                      </a:r>
                    </a:p>
                  </a:txBody>
                  <a:tcPr marL="91425" marR="91425" marT="91425" marB="91425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66" name="Shape 119"/>
          <p:cNvSpPr/>
          <p:nvPr/>
        </p:nvSpPr>
        <p:spPr>
          <a:xfrm>
            <a:off x="3263224" y="3605350"/>
            <a:ext cx="1574702" cy="430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4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6" grpId="1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297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539" name="ROS-Netzwerk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ROS-Netzwerk</a:t>
            </a:r>
          </a:p>
        </p:txBody>
      </p:sp>
      <p:pic>
        <p:nvPicPr>
          <p:cNvPr id="540" name="Grafik 6" descr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696" y="1420328"/>
            <a:ext cx="7512609" cy="47972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93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320" name="Visualisierung der Sensordaten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Visualisierung der Sensordaten</a:t>
            </a:r>
          </a:p>
        </p:txBody>
      </p: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98E44295-6426-4D02-98A8-ED602B430F61}"/>
              </a:ext>
            </a:extLst>
          </p:cNvPr>
          <p:cNvGrpSpPr>
            <a:grpSpLocks noChangeAspect="1"/>
          </p:cNvGrpSpPr>
          <p:nvPr/>
        </p:nvGrpSpPr>
        <p:grpSpPr>
          <a:xfrm>
            <a:off x="3436620" y="1558833"/>
            <a:ext cx="5415202" cy="4231860"/>
            <a:chOff x="3299460" y="1558833"/>
            <a:chExt cx="5552362" cy="4339048"/>
          </a:xfrm>
        </p:grpSpPr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D170B66B-D211-48DC-BB54-BA7D29ABE83E}"/>
                </a:ext>
              </a:extLst>
            </p:cNvPr>
            <p:cNvGrpSpPr/>
            <p:nvPr/>
          </p:nvGrpSpPr>
          <p:grpSpPr>
            <a:xfrm>
              <a:off x="3299460" y="1558833"/>
              <a:ext cx="5552362" cy="4339048"/>
              <a:chOff x="1397792" y="1345472"/>
              <a:chExt cx="6348416" cy="4761311"/>
            </a:xfrm>
          </p:grpSpPr>
          <p:pic>
            <p:nvPicPr>
              <p:cNvPr id="321" name="Grafik 3" descr="Grafik 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397792" y="1345472"/>
                <a:ext cx="6348416" cy="4761311"/>
              </a:xfrm>
              <a:prstGeom prst="rect">
                <a:avLst/>
              </a:prstGeom>
              <a:ln w="12700">
                <a:miter lim="400000"/>
              </a:ln>
            </p:spPr>
          </p:pic>
          <p:sp>
            <p:nvSpPr>
              <p:cNvPr id="322" name="Kreis"/>
              <p:cNvSpPr/>
              <p:nvPr/>
            </p:nvSpPr>
            <p:spPr>
              <a:xfrm>
                <a:off x="1399017" y="3287083"/>
                <a:ext cx="82651" cy="82651"/>
              </a:xfrm>
              <a:prstGeom prst="ellipse">
                <a:avLst/>
              </a:prstGeom>
              <a:solidFill>
                <a:srgbClr val="FF0000"/>
              </a:solidFill>
              <a:ln w="12700"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lIns="45718" tIns="45718" rIns="45718" bIns="45718" anchor="ctr"/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323" name="Kreis"/>
              <p:cNvSpPr/>
              <p:nvPr/>
            </p:nvSpPr>
            <p:spPr>
              <a:xfrm>
                <a:off x="1475217" y="3261683"/>
                <a:ext cx="82651" cy="82651"/>
              </a:xfrm>
              <a:prstGeom prst="ellipse">
                <a:avLst/>
              </a:prstGeom>
              <a:solidFill>
                <a:srgbClr val="FF0000"/>
              </a:solidFill>
              <a:ln w="12700"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lIns="45718" tIns="45718" rIns="45718" bIns="45718" anchor="ctr"/>
              <a:lstStyle/>
              <a:p>
                <a:pPr>
                  <a:defRPr sz="1400"/>
                </a:pPr>
                <a:endParaRPr/>
              </a:p>
            </p:txBody>
          </p:sp>
          <p:grpSp>
            <p:nvGrpSpPr>
              <p:cNvPr id="329" name="Gruppieren"/>
              <p:cNvGrpSpPr/>
              <p:nvPr/>
            </p:nvGrpSpPr>
            <p:grpSpPr>
              <a:xfrm>
                <a:off x="1644550" y="3127204"/>
                <a:ext cx="417085" cy="166331"/>
                <a:chOff x="0" y="0"/>
                <a:chExt cx="417084" cy="166330"/>
              </a:xfrm>
            </p:grpSpPr>
            <p:sp>
              <p:nvSpPr>
                <p:cNvPr id="324" name="Kreis"/>
                <p:cNvSpPr/>
                <p:nvPr/>
              </p:nvSpPr>
              <p:spPr>
                <a:xfrm>
                  <a:off x="0" y="83680"/>
                  <a:ext cx="82651" cy="82651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25" name="Kreis"/>
                <p:cNvSpPr/>
                <p:nvPr/>
              </p:nvSpPr>
              <p:spPr>
                <a:xfrm>
                  <a:off x="76200" y="70979"/>
                  <a:ext cx="82651" cy="82651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26" name="Kreis"/>
                <p:cNvSpPr/>
                <p:nvPr/>
              </p:nvSpPr>
              <p:spPr>
                <a:xfrm>
                  <a:off x="160866" y="50800"/>
                  <a:ext cx="82651" cy="82651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27" name="Kreis"/>
                <p:cNvSpPr/>
                <p:nvPr/>
              </p:nvSpPr>
              <p:spPr>
                <a:xfrm>
                  <a:off x="249767" y="25400"/>
                  <a:ext cx="82651" cy="82651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28" name="Kreis"/>
                <p:cNvSpPr/>
                <p:nvPr/>
              </p:nvSpPr>
              <p:spPr>
                <a:xfrm>
                  <a:off x="334434" y="0"/>
                  <a:ext cx="82651" cy="82651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</p:grpSp>
          <p:grpSp>
            <p:nvGrpSpPr>
              <p:cNvPr id="335" name="Gruppieren"/>
              <p:cNvGrpSpPr/>
              <p:nvPr/>
            </p:nvGrpSpPr>
            <p:grpSpPr>
              <a:xfrm>
                <a:off x="2131384" y="3000204"/>
                <a:ext cx="417084" cy="166331"/>
                <a:chOff x="0" y="0"/>
                <a:chExt cx="417083" cy="166330"/>
              </a:xfrm>
            </p:grpSpPr>
            <p:sp>
              <p:nvSpPr>
                <p:cNvPr id="330" name="Kreis"/>
                <p:cNvSpPr/>
                <p:nvPr/>
              </p:nvSpPr>
              <p:spPr>
                <a:xfrm>
                  <a:off x="0" y="83680"/>
                  <a:ext cx="82651" cy="82651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31" name="Kreis"/>
                <p:cNvSpPr/>
                <p:nvPr/>
              </p:nvSpPr>
              <p:spPr>
                <a:xfrm>
                  <a:off x="76200" y="70979"/>
                  <a:ext cx="82651" cy="82651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32" name="Kreis"/>
                <p:cNvSpPr/>
                <p:nvPr/>
              </p:nvSpPr>
              <p:spPr>
                <a:xfrm>
                  <a:off x="160866" y="50800"/>
                  <a:ext cx="82651" cy="82651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33" name="Kreis"/>
                <p:cNvSpPr/>
                <p:nvPr/>
              </p:nvSpPr>
              <p:spPr>
                <a:xfrm>
                  <a:off x="249766" y="25400"/>
                  <a:ext cx="82651" cy="82651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34" name="Kreis"/>
                <p:cNvSpPr/>
                <p:nvPr/>
              </p:nvSpPr>
              <p:spPr>
                <a:xfrm>
                  <a:off x="334433" y="0"/>
                  <a:ext cx="82651" cy="82651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</p:grpSp>
          <p:grpSp>
            <p:nvGrpSpPr>
              <p:cNvPr id="341" name="Gruppieren"/>
              <p:cNvGrpSpPr/>
              <p:nvPr/>
            </p:nvGrpSpPr>
            <p:grpSpPr>
              <a:xfrm>
                <a:off x="3117750" y="2665370"/>
                <a:ext cx="322552" cy="128633"/>
                <a:chOff x="0" y="0"/>
                <a:chExt cx="322551" cy="128632"/>
              </a:xfrm>
            </p:grpSpPr>
            <p:sp>
              <p:nvSpPr>
                <p:cNvPr id="336" name="Kreis"/>
                <p:cNvSpPr/>
                <p:nvPr/>
              </p:nvSpPr>
              <p:spPr>
                <a:xfrm>
                  <a:off x="0" y="64714"/>
                  <a:ext cx="63919" cy="6391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37" name="Kreis"/>
                <p:cNvSpPr/>
                <p:nvPr/>
              </p:nvSpPr>
              <p:spPr>
                <a:xfrm>
                  <a:off x="58928" y="54891"/>
                  <a:ext cx="63919" cy="6391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38" name="Kreis"/>
                <p:cNvSpPr/>
                <p:nvPr/>
              </p:nvSpPr>
              <p:spPr>
                <a:xfrm>
                  <a:off x="124405" y="39285"/>
                  <a:ext cx="63919" cy="6391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39" name="Kreis"/>
                <p:cNvSpPr/>
                <p:nvPr/>
              </p:nvSpPr>
              <p:spPr>
                <a:xfrm>
                  <a:off x="193156" y="19642"/>
                  <a:ext cx="63919" cy="6391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40" name="Kreis"/>
                <p:cNvSpPr/>
                <p:nvPr/>
              </p:nvSpPr>
              <p:spPr>
                <a:xfrm>
                  <a:off x="258633" y="-1"/>
                  <a:ext cx="63919" cy="6391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</p:grpSp>
          <p:grpSp>
            <p:nvGrpSpPr>
              <p:cNvPr id="344" name="Gruppieren"/>
              <p:cNvGrpSpPr/>
              <p:nvPr/>
            </p:nvGrpSpPr>
            <p:grpSpPr>
              <a:xfrm>
                <a:off x="3608816" y="2605516"/>
                <a:ext cx="121511" cy="82653"/>
                <a:chOff x="0" y="0"/>
                <a:chExt cx="121509" cy="82651"/>
              </a:xfrm>
            </p:grpSpPr>
            <p:sp>
              <p:nvSpPr>
                <p:cNvPr id="342" name="Kreis"/>
                <p:cNvSpPr/>
                <p:nvPr/>
              </p:nvSpPr>
              <p:spPr>
                <a:xfrm>
                  <a:off x="-1" y="19429"/>
                  <a:ext cx="63224" cy="63223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43" name="Kreis"/>
                <p:cNvSpPr/>
                <p:nvPr/>
              </p:nvSpPr>
              <p:spPr>
                <a:xfrm>
                  <a:off x="58287" y="-1"/>
                  <a:ext cx="63223" cy="63224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</p:grpSp>
          <p:grpSp>
            <p:nvGrpSpPr>
              <p:cNvPr id="350" name="Gruppieren"/>
              <p:cNvGrpSpPr/>
              <p:nvPr/>
            </p:nvGrpSpPr>
            <p:grpSpPr>
              <a:xfrm>
                <a:off x="2702884" y="2766970"/>
                <a:ext cx="322552" cy="128632"/>
                <a:chOff x="0" y="0"/>
                <a:chExt cx="322551" cy="128631"/>
              </a:xfrm>
            </p:grpSpPr>
            <p:sp>
              <p:nvSpPr>
                <p:cNvPr id="345" name="Kreis"/>
                <p:cNvSpPr/>
                <p:nvPr/>
              </p:nvSpPr>
              <p:spPr>
                <a:xfrm>
                  <a:off x="0" y="64713"/>
                  <a:ext cx="63919" cy="6391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46" name="Kreis"/>
                <p:cNvSpPr/>
                <p:nvPr/>
              </p:nvSpPr>
              <p:spPr>
                <a:xfrm>
                  <a:off x="58929" y="54891"/>
                  <a:ext cx="63919" cy="6391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47" name="Kreis"/>
                <p:cNvSpPr/>
                <p:nvPr/>
              </p:nvSpPr>
              <p:spPr>
                <a:xfrm>
                  <a:off x="124405" y="39286"/>
                  <a:ext cx="63919" cy="6391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48" name="Kreis"/>
                <p:cNvSpPr/>
                <p:nvPr/>
              </p:nvSpPr>
              <p:spPr>
                <a:xfrm>
                  <a:off x="193156" y="19643"/>
                  <a:ext cx="63919" cy="6391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49" name="Kreis"/>
                <p:cNvSpPr/>
                <p:nvPr/>
              </p:nvSpPr>
              <p:spPr>
                <a:xfrm>
                  <a:off x="258633" y="0"/>
                  <a:ext cx="63919" cy="6391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</p:grpSp>
          <p:grpSp>
            <p:nvGrpSpPr>
              <p:cNvPr id="353" name="Gruppieren"/>
              <p:cNvGrpSpPr/>
              <p:nvPr/>
            </p:nvGrpSpPr>
            <p:grpSpPr>
              <a:xfrm>
                <a:off x="2406550" y="2884916"/>
                <a:ext cx="121510" cy="82653"/>
                <a:chOff x="0" y="0"/>
                <a:chExt cx="121509" cy="82651"/>
              </a:xfrm>
            </p:grpSpPr>
            <p:sp>
              <p:nvSpPr>
                <p:cNvPr id="351" name="Kreis"/>
                <p:cNvSpPr/>
                <p:nvPr/>
              </p:nvSpPr>
              <p:spPr>
                <a:xfrm>
                  <a:off x="-1" y="19429"/>
                  <a:ext cx="63224" cy="63223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52" name="Kreis"/>
                <p:cNvSpPr/>
                <p:nvPr/>
              </p:nvSpPr>
              <p:spPr>
                <a:xfrm>
                  <a:off x="58287" y="-1"/>
                  <a:ext cx="63223" cy="63224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</p:grpSp>
          <p:sp>
            <p:nvSpPr>
              <p:cNvPr id="354" name="Kreis"/>
              <p:cNvSpPr/>
              <p:nvPr/>
            </p:nvSpPr>
            <p:spPr>
              <a:xfrm rot="1731685">
                <a:off x="5601919" y="3627365"/>
                <a:ext cx="75107" cy="75109"/>
              </a:xfrm>
              <a:prstGeom prst="ellipse">
                <a:avLst/>
              </a:prstGeom>
              <a:solidFill>
                <a:srgbClr val="0517F9"/>
              </a:solidFill>
              <a:ln w="12700"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lIns="45718" tIns="45718" rIns="45718" bIns="45718" anchor="ctr"/>
              <a:lstStyle/>
              <a:p>
                <a:pPr>
                  <a:defRPr sz="1400"/>
                </a:pPr>
                <a:endParaRPr/>
              </a:p>
            </p:txBody>
          </p:sp>
          <p:grpSp>
            <p:nvGrpSpPr>
              <p:cNvPr id="363" name="Gruppieren"/>
              <p:cNvGrpSpPr/>
              <p:nvPr/>
            </p:nvGrpSpPr>
            <p:grpSpPr>
              <a:xfrm>
                <a:off x="5613858" y="3563120"/>
                <a:ext cx="632694" cy="249850"/>
                <a:chOff x="0" y="0"/>
                <a:chExt cx="632693" cy="249848"/>
              </a:xfrm>
            </p:grpSpPr>
            <p:sp>
              <p:nvSpPr>
                <p:cNvPr id="355" name="Kreis"/>
                <p:cNvSpPr/>
                <p:nvPr/>
              </p:nvSpPr>
              <p:spPr>
                <a:xfrm rot="1731685">
                  <a:off x="319780" y="98102"/>
                  <a:ext cx="75109" cy="7510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56" name="Kreis"/>
                <p:cNvSpPr/>
                <p:nvPr/>
              </p:nvSpPr>
              <p:spPr>
                <a:xfrm rot="1731685">
                  <a:off x="385995" y="121420"/>
                  <a:ext cx="75109" cy="7510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57" name="Kreis"/>
                <p:cNvSpPr/>
                <p:nvPr/>
              </p:nvSpPr>
              <p:spPr>
                <a:xfrm rot="1731685">
                  <a:off x="462229" y="142498"/>
                  <a:ext cx="75109" cy="7510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58" name="Kreis"/>
                <p:cNvSpPr/>
                <p:nvPr/>
              </p:nvSpPr>
              <p:spPr>
                <a:xfrm rot="1731685">
                  <a:off x="544122" y="161278"/>
                  <a:ext cx="75109" cy="7510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59" name="Kreis"/>
                <p:cNvSpPr/>
                <p:nvPr/>
              </p:nvSpPr>
              <p:spPr>
                <a:xfrm rot="1731685">
                  <a:off x="13462" y="13462"/>
                  <a:ext cx="75107" cy="75107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 dirty="0"/>
                </a:p>
              </p:txBody>
            </p:sp>
            <p:sp>
              <p:nvSpPr>
                <p:cNvPr id="360" name="Kreis"/>
                <p:cNvSpPr/>
                <p:nvPr/>
              </p:nvSpPr>
              <p:spPr>
                <a:xfrm rot="1731685">
                  <a:off x="89696" y="34540"/>
                  <a:ext cx="75107" cy="75107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61" name="Kreis"/>
                <p:cNvSpPr/>
                <p:nvPr/>
              </p:nvSpPr>
              <p:spPr>
                <a:xfrm rot="1731685">
                  <a:off x="171588" y="53320"/>
                  <a:ext cx="75109" cy="75107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62" name="Kreis"/>
                <p:cNvSpPr/>
                <p:nvPr/>
              </p:nvSpPr>
              <p:spPr>
                <a:xfrm rot="1731685">
                  <a:off x="250113" y="70243"/>
                  <a:ext cx="75107" cy="75109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</p:grpSp>
          <p:grpSp>
            <p:nvGrpSpPr>
              <p:cNvPr id="371" name="Gruppieren"/>
              <p:cNvGrpSpPr/>
              <p:nvPr/>
            </p:nvGrpSpPr>
            <p:grpSpPr>
              <a:xfrm>
                <a:off x="5664691" y="3634980"/>
                <a:ext cx="556460" cy="228771"/>
                <a:chOff x="0" y="0"/>
                <a:chExt cx="556458" cy="228770"/>
              </a:xfrm>
            </p:grpSpPr>
            <p:sp>
              <p:nvSpPr>
                <p:cNvPr id="364" name="Kreis"/>
                <p:cNvSpPr/>
                <p:nvPr/>
              </p:nvSpPr>
              <p:spPr>
                <a:xfrm rot="1731685">
                  <a:off x="243546" y="77024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65" name="Kreis"/>
                <p:cNvSpPr/>
                <p:nvPr/>
              </p:nvSpPr>
              <p:spPr>
                <a:xfrm rot="1731685">
                  <a:off x="309762" y="100342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66" name="Kreis"/>
                <p:cNvSpPr/>
                <p:nvPr/>
              </p:nvSpPr>
              <p:spPr>
                <a:xfrm rot="1731685">
                  <a:off x="385996" y="121420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67" name="Kreis"/>
                <p:cNvSpPr/>
                <p:nvPr/>
              </p:nvSpPr>
              <p:spPr>
                <a:xfrm rot="1731685">
                  <a:off x="467889" y="140200"/>
                  <a:ext cx="75107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68" name="Kreis"/>
                <p:cNvSpPr/>
                <p:nvPr/>
              </p:nvSpPr>
              <p:spPr>
                <a:xfrm rot="1731685">
                  <a:off x="13462" y="13462"/>
                  <a:ext cx="75107" cy="75107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69" name="Kreis"/>
                <p:cNvSpPr/>
                <p:nvPr/>
              </p:nvSpPr>
              <p:spPr>
                <a:xfrm rot="1731685">
                  <a:off x="95354" y="32241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70" name="Kreis"/>
                <p:cNvSpPr/>
                <p:nvPr/>
              </p:nvSpPr>
              <p:spPr>
                <a:xfrm rot="1731685">
                  <a:off x="173878" y="49165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</p:grpSp>
          <p:grpSp>
            <p:nvGrpSpPr>
              <p:cNvPr id="388" name="Gruppieren"/>
              <p:cNvGrpSpPr/>
              <p:nvPr/>
            </p:nvGrpSpPr>
            <p:grpSpPr>
              <a:xfrm>
                <a:off x="6192394" y="3467484"/>
                <a:ext cx="592294" cy="374319"/>
                <a:chOff x="0" y="0"/>
                <a:chExt cx="592292" cy="374318"/>
              </a:xfrm>
            </p:grpSpPr>
            <p:grpSp>
              <p:nvGrpSpPr>
                <p:cNvPr id="380" name="Gruppieren"/>
                <p:cNvGrpSpPr/>
                <p:nvPr/>
              </p:nvGrpSpPr>
              <p:grpSpPr>
                <a:xfrm>
                  <a:off x="0" y="0"/>
                  <a:ext cx="574866" cy="358618"/>
                  <a:chOff x="0" y="0"/>
                  <a:chExt cx="574865" cy="358617"/>
                </a:xfrm>
              </p:grpSpPr>
              <p:sp>
                <p:nvSpPr>
                  <p:cNvPr id="372" name="Kreis"/>
                  <p:cNvSpPr/>
                  <p:nvPr/>
                </p:nvSpPr>
                <p:spPr>
                  <a:xfrm rot="20664728">
                    <a:off x="286655" y="120713"/>
                    <a:ext cx="75109" cy="75109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373" name="Kreis"/>
                  <p:cNvSpPr/>
                  <p:nvPr/>
                </p:nvSpPr>
                <p:spPr>
                  <a:xfrm rot="20664728">
                    <a:off x="350252" y="90989"/>
                    <a:ext cx="75109" cy="75109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374" name="Kreis"/>
                  <p:cNvSpPr/>
                  <p:nvPr/>
                </p:nvSpPr>
                <p:spPr>
                  <a:xfrm rot="20664728">
                    <a:off x="419434" y="52651"/>
                    <a:ext cx="75109" cy="75109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375" name="Kreis"/>
                  <p:cNvSpPr/>
                  <p:nvPr/>
                </p:nvSpPr>
                <p:spPr>
                  <a:xfrm rot="20664728">
                    <a:off x="491047" y="8710"/>
                    <a:ext cx="75109" cy="75109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376" name="Kreis"/>
                  <p:cNvSpPr/>
                  <p:nvPr/>
                </p:nvSpPr>
                <p:spPr>
                  <a:xfrm rot="20664728">
                    <a:off x="8710" y="274799"/>
                    <a:ext cx="75107" cy="75109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377" name="Kreis"/>
                  <p:cNvSpPr/>
                  <p:nvPr/>
                </p:nvSpPr>
                <p:spPr>
                  <a:xfrm rot="20664728">
                    <a:off x="77892" y="236461"/>
                    <a:ext cx="75107" cy="75109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378" name="Kreis"/>
                  <p:cNvSpPr/>
                  <p:nvPr/>
                </p:nvSpPr>
                <p:spPr>
                  <a:xfrm rot="20664728">
                    <a:off x="149504" y="192520"/>
                    <a:ext cx="75109" cy="75109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379" name="Kreis"/>
                  <p:cNvSpPr/>
                  <p:nvPr/>
                </p:nvSpPr>
                <p:spPr>
                  <a:xfrm rot="20664728">
                    <a:off x="217412" y="149612"/>
                    <a:ext cx="75107" cy="75109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</p:grpSp>
            <p:sp>
              <p:nvSpPr>
                <p:cNvPr id="381" name="Kreis"/>
                <p:cNvSpPr/>
                <p:nvPr/>
              </p:nvSpPr>
              <p:spPr>
                <a:xfrm rot="20664728">
                  <a:off x="304084" y="174753"/>
                  <a:ext cx="75109" cy="75107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82" name="Kreis"/>
                <p:cNvSpPr/>
                <p:nvPr/>
              </p:nvSpPr>
              <p:spPr>
                <a:xfrm rot="20664728">
                  <a:off x="367681" y="145028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83" name="Kreis"/>
                <p:cNvSpPr/>
                <p:nvPr/>
              </p:nvSpPr>
              <p:spPr>
                <a:xfrm rot="20664728">
                  <a:off x="436863" y="106690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84" name="Kreis"/>
                <p:cNvSpPr/>
                <p:nvPr/>
              </p:nvSpPr>
              <p:spPr>
                <a:xfrm rot="20664728">
                  <a:off x="508476" y="62750"/>
                  <a:ext cx="75107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85" name="Kreis"/>
                <p:cNvSpPr/>
                <p:nvPr/>
              </p:nvSpPr>
              <p:spPr>
                <a:xfrm rot="20664728">
                  <a:off x="95322" y="290500"/>
                  <a:ext cx="75107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86" name="Kreis"/>
                <p:cNvSpPr/>
                <p:nvPr/>
              </p:nvSpPr>
              <p:spPr>
                <a:xfrm rot="20664728">
                  <a:off x="166933" y="246559"/>
                  <a:ext cx="75109" cy="75107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87" name="Kreis"/>
                <p:cNvSpPr/>
                <p:nvPr/>
              </p:nvSpPr>
              <p:spPr>
                <a:xfrm rot="20664728">
                  <a:off x="234842" y="203651"/>
                  <a:ext cx="75107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</p:grpSp>
          <p:grpSp>
            <p:nvGrpSpPr>
              <p:cNvPr id="396" name="Gruppieren"/>
              <p:cNvGrpSpPr/>
              <p:nvPr/>
            </p:nvGrpSpPr>
            <p:grpSpPr>
              <a:xfrm>
                <a:off x="3757231" y="3356144"/>
                <a:ext cx="527512" cy="240307"/>
                <a:chOff x="0" y="0"/>
                <a:chExt cx="527510" cy="240306"/>
              </a:xfrm>
            </p:grpSpPr>
            <p:sp>
              <p:nvSpPr>
                <p:cNvPr id="389" name="Kreis"/>
                <p:cNvSpPr/>
                <p:nvPr/>
              </p:nvSpPr>
              <p:spPr>
                <a:xfrm rot="21226523">
                  <a:off x="228662" y="81107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90" name="Kreis"/>
                <p:cNvSpPr/>
                <p:nvPr/>
              </p:nvSpPr>
              <p:spPr>
                <a:xfrm rot="21226523">
                  <a:off x="296248" y="62127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91" name="Kreis"/>
                <p:cNvSpPr/>
                <p:nvPr/>
              </p:nvSpPr>
              <p:spPr>
                <a:xfrm rot="21226523">
                  <a:off x="370746" y="35555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92" name="Kreis"/>
                <p:cNvSpPr/>
                <p:nvPr/>
              </p:nvSpPr>
              <p:spPr>
                <a:xfrm rot="21226523">
                  <a:off x="448553" y="3850"/>
                  <a:ext cx="75107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93" name="Kreis"/>
                <p:cNvSpPr/>
                <p:nvPr/>
              </p:nvSpPr>
              <p:spPr>
                <a:xfrm rot="21226523">
                  <a:off x="3850" y="161349"/>
                  <a:ext cx="75107" cy="75107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94" name="Kreis"/>
                <p:cNvSpPr/>
                <p:nvPr/>
              </p:nvSpPr>
              <p:spPr>
                <a:xfrm rot="21226523">
                  <a:off x="81656" y="129644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95" name="Kreis"/>
                <p:cNvSpPr/>
                <p:nvPr/>
              </p:nvSpPr>
              <p:spPr>
                <a:xfrm rot="21226523">
                  <a:off x="155640" y="98356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</p:grpSp>
          <p:grpSp>
            <p:nvGrpSpPr>
              <p:cNvPr id="404" name="Gruppieren"/>
              <p:cNvGrpSpPr/>
              <p:nvPr/>
            </p:nvGrpSpPr>
            <p:grpSpPr>
              <a:xfrm>
                <a:off x="4138231" y="3208254"/>
                <a:ext cx="527512" cy="240307"/>
                <a:chOff x="0" y="0"/>
                <a:chExt cx="527510" cy="240305"/>
              </a:xfrm>
            </p:grpSpPr>
            <p:sp>
              <p:nvSpPr>
                <p:cNvPr id="397" name="Kreis"/>
                <p:cNvSpPr/>
                <p:nvPr/>
              </p:nvSpPr>
              <p:spPr>
                <a:xfrm rot="21226523">
                  <a:off x="228662" y="81107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98" name="Kreis"/>
                <p:cNvSpPr/>
                <p:nvPr/>
              </p:nvSpPr>
              <p:spPr>
                <a:xfrm rot="21226523">
                  <a:off x="296248" y="62126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399" name="Kreis"/>
                <p:cNvSpPr/>
                <p:nvPr/>
              </p:nvSpPr>
              <p:spPr>
                <a:xfrm rot="21226523">
                  <a:off x="370746" y="35555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400" name="Kreis"/>
                <p:cNvSpPr/>
                <p:nvPr/>
              </p:nvSpPr>
              <p:spPr>
                <a:xfrm rot="21226523">
                  <a:off x="448554" y="3850"/>
                  <a:ext cx="75107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401" name="Kreis"/>
                <p:cNvSpPr/>
                <p:nvPr/>
              </p:nvSpPr>
              <p:spPr>
                <a:xfrm rot="21226523">
                  <a:off x="3850" y="161349"/>
                  <a:ext cx="75107" cy="75107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402" name="Kreis"/>
                <p:cNvSpPr/>
                <p:nvPr/>
              </p:nvSpPr>
              <p:spPr>
                <a:xfrm rot="21226523">
                  <a:off x="81656" y="129643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  <p:sp>
              <p:nvSpPr>
                <p:cNvPr id="403" name="Kreis"/>
                <p:cNvSpPr/>
                <p:nvPr/>
              </p:nvSpPr>
              <p:spPr>
                <a:xfrm rot="21226523">
                  <a:off x="155640" y="98356"/>
                  <a:ext cx="75109" cy="75109"/>
                </a:xfrm>
                <a:prstGeom prst="ellipse">
                  <a:avLst/>
                </a:prstGeom>
                <a:solidFill>
                  <a:srgbClr val="0517F9"/>
                </a:solidFill>
                <a:ln w="12700" cap="flat">
                  <a:noFill/>
                  <a:miter lim="400000"/>
                </a:ln>
                <a:effectLst>
                  <a:outerShdw blurRad="381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 sz="1400"/>
                  </a:pPr>
                  <a:endParaRPr/>
                </a:p>
              </p:txBody>
            </p:sp>
          </p:grpSp>
          <p:grpSp>
            <p:nvGrpSpPr>
              <p:cNvPr id="421" name="Gruppieren"/>
              <p:cNvGrpSpPr/>
              <p:nvPr/>
            </p:nvGrpSpPr>
            <p:grpSpPr>
              <a:xfrm>
                <a:off x="2909509" y="3199028"/>
                <a:ext cx="931151" cy="406651"/>
                <a:chOff x="0" y="0"/>
                <a:chExt cx="931149" cy="406650"/>
              </a:xfrm>
            </p:grpSpPr>
            <p:grpSp>
              <p:nvGrpSpPr>
                <p:cNvPr id="412" name="Gruppieren"/>
                <p:cNvGrpSpPr/>
                <p:nvPr/>
              </p:nvGrpSpPr>
              <p:grpSpPr>
                <a:xfrm>
                  <a:off x="-1" y="-1"/>
                  <a:ext cx="545112" cy="272463"/>
                  <a:chOff x="0" y="0"/>
                  <a:chExt cx="545110" cy="272461"/>
                </a:xfrm>
              </p:grpSpPr>
              <p:sp>
                <p:nvSpPr>
                  <p:cNvPr id="405" name="Kreis"/>
                  <p:cNvSpPr/>
                  <p:nvPr/>
                </p:nvSpPr>
                <p:spPr>
                  <a:xfrm rot="2049439">
                    <a:off x="237842" y="99134"/>
                    <a:ext cx="75109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06" name="Kreis"/>
                  <p:cNvSpPr/>
                  <p:nvPr/>
                </p:nvSpPr>
                <p:spPr>
                  <a:xfrm rot="2049439">
                    <a:off x="301623" y="128464"/>
                    <a:ext cx="75109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07" name="Kreis"/>
                  <p:cNvSpPr/>
                  <p:nvPr/>
                </p:nvSpPr>
                <p:spPr>
                  <a:xfrm rot="2049439">
                    <a:off x="375586" y="156488"/>
                    <a:ext cx="75109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08" name="Kreis"/>
                  <p:cNvSpPr/>
                  <p:nvPr/>
                </p:nvSpPr>
                <p:spPr>
                  <a:xfrm rot="2049439">
                    <a:off x="455397" y="182746"/>
                    <a:ext cx="75107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09" name="Kreis"/>
                  <p:cNvSpPr/>
                  <p:nvPr/>
                </p:nvSpPr>
                <p:spPr>
                  <a:xfrm rot="2049439">
                    <a:off x="14606" y="14606"/>
                    <a:ext cx="75107" cy="75107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10" name="Kreis"/>
                  <p:cNvSpPr/>
                  <p:nvPr/>
                </p:nvSpPr>
                <p:spPr>
                  <a:xfrm rot="2049439">
                    <a:off x="94415" y="40864"/>
                    <a:ext cx="75109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11" name="Kreis"/>
                  <p:cNvSpPr/>
                  <p:nvPr/>
                </p:nvSpPr>
                <p:spPr>
                  <a:xfrm rot="2049439">
                    <a:off x="171043" y="64964"/>
                    <a:ext cx="75109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</p:grpSp>
            <p:grpSp>
              <p:nvGrpSpPr>
                <p:cNvPr id="420" name="Gruppieren"/>
                <p:cNvGrpSpPr/>
                <p:nvPr/>
              </p:nvGrpSpPr>
              <p:grpSpPr>
                <a:xfrm>
                  <a:off x="386038" y="134188"/>
                  <a:ext cx="545112" cy="272463"/>
                  <a:chOff x="0" y="0"/>
                  <a:chExt cx="545110" cy="272461"/>
                </a:xfrm>
              </p:grpSpPr>
              <p:sp>
                <p:nvSpPr>
                  <p:cNvPr id="413" name="Kreis"/>
                  <p:cNvSpPr/>
                  <p:nvPr/>
                </p:nvSpPr>
                <p:spPr>
                  <a:xfrm rot="2049439">
                    <a:off x="237842" y="99134"/>
                    <a:ext cx="75109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14" name="Kreis"/>
                  <p:cNvSpPr/>
                  <p:nvPr/>
                </p:nvSpPr>
                <p:spPr>
                  <a:xfrm rot="2049439">
                    <a:off x="301623" y="128464"/>
                    <a:ext cx="75109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15" name="Kreis"/>
                  <p:cNvSpPr/>
                  <p:nvPr/>
                </p:nvSpPr>
                <p:spPr>
                  <a:xfrm rot="2049439">
                    <a:off x="375586" y="156488"/>
                    <a:ext cx="75109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16" name="Kreis"/>
                  <p:cNvSpPr/>
                  <p:nvPr/>
                </p:nvSpPr>
                <p:spPr>
                  <a:xfrm rot="2049439">
                    <a:off x="455397" y="182746"/>
                    <a:ext cx="75107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17" name="Kreis"/>
                  <p:cNvSpPr/>
                  <p:nvPr/>
                </p:nvSpPr>
                <p:spPr>
                  <a:xfrm rot="2049439">
                    <a:off x="14606" y="14606"/>
                    <a:ext cx="75107" cy="75107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18" name="Kreis"/>
                  <p:cNvSpPr/>
                  <p:nvPr/>
                </p:nvSpPr>
                <p:spPr>
                  <a:xfrm rot="2049439">
                    <a:off x="94415" y="40864"/>
                    <a:ext cx="75109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  <p:sp>
                <p:nvSpPr>
                  <p:cNvPr id="419" name="Kreis"/>
                  <p:cNvSpPr/>
                  <p:nvPr/>
                </p:nvSpPr>
                <p:spPr>
                  <a:xfrm rot="2049439">
                    <a:off x="171043" y="64964"/>
                    <a:ext cx="75109" cy="75109"/>
                  </a:xfrm>
                  <a:prstGeom prst="ellipse">
                    <a:avLst/>
                  </a:prstGeom>
                  <a:solidFill>
                    <a:srgbClr val="0517F9"/>
                  </a:solidFill>
                  <a:ln w="12700" cap="flat">
                    <a:noFill/>
                    <a:miter lim="400000"/>
                  </a:ln>
                  <a:effectLst>
                    <a:outerShdw blurRad="381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wrap="square" lIns="45718" tIns="45718" rIns="45718" bIns="45718" numCol="1" anchor="ctr">
                    <a:noAutofit/>
                  </a:bodyPr>
                  <a:lstStyle/>
                  <a:p>
                    <a:pPr>
                      <a:defRPr sz="1400"/>
                    </a:pPr>
                    <a:endParaRPr/>
                  </a:p>
                </p:txBody>
              </p:sp>
            </p:grpSp>
          </p:grpSp>
        </p:grpSp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id="{936DE4E7-61C3-40B3-BD21-804389202B4B}"/>
                </a:ext>
              </a:extLst>
            </p:cNvPr>
            <p:cNvGrpSpPr/>
            <p:nvPr/>
          </p:nvGrpSpPr>
          <p:grpSpPr>
            <a:xfrm>
              <a:off x="6203215" y="2516931"/>
              <a:ext cx="620552" cy="2009313"/>
              <a:chOff x="5675064" y="2288445"/>
              <a:chExt cx="669324" cy="2257024"/>
            </a:xfrm>
          </p:grpSpPr>
          <p:pic>
            <p:nvPicPr>
              <p:cNvPr id="5" name="Grafik 4">
                <a:extLst>
                  <a:ext uri="{FF2B5EF4-FFF2-40B4-BE49-F238E27FC236}">
                    <a16:creationId xmlns:a16="http://schemas.microsoft.com/office/drawing/2014/main" id="{04F5C98B-6915-496A-99EB-544A33E518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75064" y="2288445"/>
                <a:ext cx="669324" cy="2257024"/>
              </a:xfrm>
              <a:prstGeom prst="rect">
                <a:avLst/>
              </a:prstGeom>
            </p:spPr>
          </p:pic>
          <p:sp>
            <p:nvSpPr>
              <p:cNvPr id="6" name="Kreis">
                <a:extLst>
                  <a:ext uri="{FF2B5EF4-FFF2-40B4-BE49-F238E27FC236}">
                    <a16:creationId xmlns:a16="http://schemas.microsoft.com/office/drawing/2014/main" id="{28E6AA17-921A-4766-8DD0-DDDC5C4B00E5}"/>
                  </a:ext>
                </a:extLst>
              </p:cNvPr>
              <p:cNvSpPr/>
              <p:nvPr/>
            </p:nvSpPr>
            <p:spPr>
              <a:xfrm rot="21226523">
                <a:off x="5762692" y="3533784"/>
                <a:ext cx="65691" cy="68448"/>
              </a:xfrm>
              <a:prstGeom prst="ellipse">
                <a:avLst/>
              </a:prstGeom>
              <a:solidFill>
                <a:srgbClr val="0517F9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7" name="Kreis">
                <a:extLst>
                  <a:ext uri="{FF2B5EF4-FFF2-40B4-BE49-F238E27FC236}">
                    <a16:creationId xmlns:a16="http://schemas.microsoft.com/office/drawing/2014/main" id="{A02A19B3-72FB-4621-9C12-2891BD1FF58F}"/>
                  </a:ext>
                </a:extLst>
              </p:cNvPr>
              <p:cNvSpPr/>
              <p:nvPr/>
            </p:nvSpPr>
            <p:spPr>
              <a:xfrm rot="21226523">
                <a:off x="5825390" y="3544751"/>
                <a:ext cx="65691" cy="68448"/>
              </a:xfrm>
              <a:prstGeom prst="ellipse">
                <a:avLst/>
              </a:prstGeom>
              <a:solidFill>
                <a:srgbClr val="0517F9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8" name="Kreis">
                <a:extLst>
                  <a:ext uri="{FF2B5EF4-FFF2-40B4-BE49-F238E27FC236}">
                    <a16:creationId xmlns:a16="http://schemas.microsoft.com/office/drawing/2014/main" id="{A9CD0FC9-3A0C-4DAC-AC03-B9DB6465DE28}"/>
                  </a:ext>
                </a:extLst>
              </p:cNvPr>
              <p:cNvSpPr/>
              <p:nvPr/>
            </p:nvSpPr>
            <p:spPr>
              <a:xfrm rot="21226523">
                <a:off x="5891904" y="3546916"/>
                <a:ext cx="65691" cy="68448"/>
              </a:xfrm>
              <a:prstGeom prst="ellipse">
                <a:avLst/>
              </a:prstGeom>
              <a:solidFill>
                <a:srgbClr val="0517F9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9" name="Kreis">
                <a:extLst>
                  <a:ext uri="{FF2B5EF4-FFF2-40B4-BE49-F238E27FC236}">
                    <a16:creationId xmlns:a16="http://schemas.microsoft.com/office/drawing/2014/main" id="{5FC4275C-314C-4E3D-88BA-590422EB3A49}"/>
                  </a:ext>
                </a:extLst>
              </p:cNvPr>
              <p:cNvSpPr/>
              <p:nvPr/>
            </p:nvSpPr>
            <p:spPr>
              <a:xfrm rot="21226523">
                <a:off x="5958004" y="3552297"/>
                <a:ext cx="65691" cy="68448"/>
              </a:xfrm>
              <a:prstGeom prst="ellipse">
                <a:avLst/>
              </a:prstGeom>
              <a:solidFill>
                <a:srgbClr val="0517F9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10" name="Kreis">
                <a:extLst>
                  <a:ext uri="{FF2B5EF4-FFF2-40B4-BE49-F238E27FC236}">
                    <a16:creationId xmlns:a16="http://schemas.microsoft.com/office/drawing/2014/main" id="{2C368EFA-A42C-42C7-8347-EEEF35007D4F}"/>
                  </a:ext>
                </a:extLst>
              </p:cNvPr>
              <p:cNvSpPr/>
              <p:nvPr/>
            </p:nvSpPr>
            <p:spPr>
              <a:xfrm rot="21226523">
                <a:off x="6015672" y="3552296"/>
                <a:ext cx="65691" cy="68448"/>
              </a:xfrm>
              <a:prstGeom prst="ellipse">
                <a:avLst/>
              </a:prstGeom>
              <a:solidFill>
                <a:srgbClr val="0517F9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11" name="Kreis">
                <a:extLst>
                  <a:ext uri="{FF2B5EF4-FFF2-40B4-BE49-F238E27FC236}">
                    <a16:creationId xmlns:a16="http://schemas.microsoft.com/office/drawing/2014/main" id="{FF00FB4D-1AA6-4310-AAB6-9077B0A8630B}"/>
                  </a:ext>
                </a:extLst>
              </p:cNvPr>
              <p:cNvSpPr/>
              <p:nvPr/>
            </p:nvSpPr>
            <p:spPr>
              <a:xfrm rot="21226523">
                <a:off x="6075731" y="3551066"/>
                <a:ext cx="65691" cy="68448"/>
              </a:xfrm>
              <a:prstGeom prst="ellipse">
                <a:avLst/>
              </a:prstGeom>
              <a:solidFill>
                <a:srgbClr val="0517F9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12" name="Kreis">
                <a:extLst>
                  <a:ext uri="{FF2B5EF4-FFF2-40B4-BE49-F238E27FC236}">
                    <a16:creationId xmlns:a16="http://schemas.microsoft.com/office/drawing/2014/main" id="{4E742F5C-BE99-481F-A1F4-A44A29B8D817}"/>
                  </a:ext>
                </a:extLst>
              </p:cNvPr>
              <p:cNvSpPr/>
              <p:nvPr/>
            </p:nvSpPr>
            <p:spPr>
              <a:xfrm rot="21226523">
                <a:off x="6142407" y="3540634"/>
                <a:ext cx="65691" cy="68448"/>
              </a:xfrm>
              <a:prstGeom prst="ellipse">
                <a:avLst/>
              </a:prstGeom>
              <a:solidFill>
                <a:srgbClr val="0517F9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14" name="Kreis">
                <a:extLst>
                  <a:ext uri="{FF2B5EF4-FFF2-40B4-BE49-F238E27FC236}">
                    <a16:creationId xmlns:a16="http://schemas.microsoft.com/office/drawing/2014/main" id="{9F607BD4-B386-4A5A-B2D5-AA41B55B3574}"/>
                  </a:ext>
                </a:extLst>
              </p:cNvPr>
              <p:cNvSpPr/>
              <p:nvPr/>
            </p:nvSpPr>
            <p:spPr>
              <a:xfrm rot="21226523">
                <a:off x="5826646" y="3490000"/>
                <a:ext cx="65691" cy="68448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15" name="Kreis">
                <a:extLst>
                  <a:ext uri="{FF2B5EF4-FFF2-40B4-BE49-F238E27FC236}">
                    <a16:creationId xmlns:a16="http://schemas.microsoft.com/office/drawing/2014/main" id="{7D93700D-D181-40CF-B0C3-9D2A726696C5}"/>
                  </a:ext>
                </a:extLst>
              </p:cNvPr>
              <p:cNvSpPr/>
              <p:nvPr/>
            </p:nvSpPr>
            <p:spPr>
              <a:xfrm rot="21226523">
                <a:off x="5766138" y="3487511"/>
                <a:ext cx="65691" cy="68448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16" name="Kreis">
                <a:extLst>
                  <a:ext uri="{FF2B5EF4-FFF2-40B4-BE49-F238E27FC236}">
                    <a16:creationId xmlns:a16="http://schemas.microsoft.com/office/drawing/2014/main" id="{D2507019-8CCE-49EA-A06A-8E984D6FB836}"/>
                  </a:ext>
                </a:extLst>
              </p:cNvPr>
              <p:cNvSpPr/>
              <p:nvPr/>
            </p:nvSpPr>
            <p:spPr>
              <a:xfrm rot="21226523">
                <a:off x="5893032" y="3493529"/>
                <a:ext cx="65691" cy="68448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17" name="Kreis">
                <a:extLst>
                  <a:ext uri="{FF2B5EF4-FFF2-40B4-BE49-F238E27FC236}">
                    <a16:creationId xmlns:a16="http://schemas.microsoft.com/office/drawing/2014/main" id="{3F52B23D-F352-4D7B-BD1A-CC2A136F36DC}"/>
                  </a:ext>
                </a:extLst>
              </p:cNvPr>
              <p:cNvSpPr/>
              <p:nvPr/>
            </p:nvSpPr>
            <p:spPr>
              <a:xfrm rot="21226523">
                <a:off x="5961883" y="3494427"/>
                <a:ext cx="65691" cy="68448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18" name="Kreis">
                <a:extLst>
                  <a:ext uri="{FF2B5EF4-FFF2-40B4-BE49-F238E27FC236}">
                    <a16:creationId xmlns:a16="http://schemas.microsoft.com/office/drawing/2014/main" id="{10938453-2B69-4F87-BFB3-D7782447985E}"/>
                  </a:ext>
                </a:extLst>
              </p:cNvPr>
              <p:cNvSpPr/>
              <p:nvPr/>
            </p:nvSpPr>
            <p:spPr>
              <a:xfrm rot="21226523">
                <a:off x="6037261" y="3494315"/>
                <a:ext cx="65691" cy="68448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19" name="Kreis">
                <a:extLst>
                  <a:ext uri="{FF2B5EF4-FFF2-40B4-BE49-F238E27FC236}">
                    <a16:creationId xmlns:a16="http://schemas.microsoft.com/office/drawing/2014/main" id="{8CE59ADC-E8F1-489F-8BE5-854EEBBF8C0E}"/>
                  </a:ext>
                </a:extLst>
              </p:cNvPr>
              <p:cNvSpPr/>
              <p:nvPr/>
            </p:nvSpPr>
            <p:spPr>
              <a:xfrm rot="21226523">
                <a:off x="6096468" y="3497490"/>
                <a:ext cx="65691" cy="68448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  <p:sp>
            <p:nvSpPr>
              <p:cNvPr id="20" name="Kreis">
                <a:extLst>
                  <a:ext uri="{FF2B5EF4-FFF2-40B4-BE49-F238E27FC236}">
                    <a16:creationId xmlns:a16="http://schemas.microsoft.com/office/drawing/2014/main" id="{131FD686-9168-4583-95FE-D927BC41F0E9}"/>
                  </a:ext>
                </a:extLst>
              </p:cNvPr>
              <p:cNvSpPr/>
              <p:nvPr/>
            </p:nvSpPr>
            <p:spPr>
              <a:xfrm rot="21226523">
                <a:off x="6152426" y="3496381"/>
                <a:ext cx="65691" cy="68448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miter lim="400000"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 sz="1400"/>
                </a:pPr>
                <a:endParaRPr/>
              </a:p>
            </p:txBody>
          </p:sp>
        </p:grpSp>
      </p:grpSp>
      <p:sp>
        <p:nvSpPr>
          <p:cNvPr id="23" name="Textfeld 22">
            <a:extLst>
              <a:ext uri="{FF2B5EF4-FFF2-40B4-BE49-F238E27FC236}">
                <a16:creationId xmlns:a16="http://schemas.microsoft.com/office/drawing/2014/main" id="{BA04B8BA-7E40-476C-877A-F1F6C3A39960}"/>
              </a:ext>
            </a:extLst>
          </p:cNvPr>
          <p:cNvSpPr txBox="1"/>
          <p:nvPr/>
        </p:nvSpPr>
        <p:spPr>
          <a:xfrm>
            <a:off x="364624" y="2038279"/>
            <a:ext cx="2934422" cy="34778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Klasse „Person“ kann nur geschätzt werden</a:t>
            </a: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de-DE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000" dirty="0"/>
              <a:t>Keine Kenntnis über Pose. </a:t>
            </a:r>
            <a:r>
              <a:rPr lang="de-DE" sz="2000" dirty="0">
                <a:solidFill>
                  <a:srgbClr val="0517F7"/>
                </a:solidFill>
              </a:rPr>
              <a:t>Informations-</a:t>
            </a:r>
            <a:r>
              <a:rPr lang="de-DE" sz="2000" dirty="0">
                <a:solidFill>
                  <a:srgbClr val="FF0000"/>
                </a:solidFill>
              </a:rPr>
              <a:t>gehalt</a:t>
            </a:r>
            <a:r>
              <a:rPr lang="de-DE" sz="2000" dirty="0"/>
              <a:t> zu gering</a:t>
            </a: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de-DE" sz="2000" dirty="0"/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2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Löschen</a:t>
            </a:r>
            <a:r>
              <a:rPr kumimoji="0" lang="en-GB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von </a:t>
            </a:r>
            <a:r>
              <a:rPr kumimoji="0" lang="en-GB" sz="2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alten</a:t>
            </a:r>
            <a:r>
              <a:rPr kumimoji="0" lang="en-GB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en-GB" sz="2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Informationen</a:t>
            </a:r>
            <a:r>
              <a:rPr kumimoji="0" lang="en-GB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en-GB" sz="2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schwierig</a:t>
            </a:r>
            <a:endParaRPr kumimoji="0" lang="en-GB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GB" sz="2000"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297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539" name="ROS-Netzwerk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Zustandsautomat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B75DE45-891F-4BD4-A522-4C6AC0CD6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274" y="1270276"/>
            <a:ext cx="5625966" cy="489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99470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297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539" name="ROS-Netzwerk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SAE Automatisierungslevel</a:t>
            </a:r>
            <a:endParaRPr dirty="0"/>
          </a:p>
        </p:txBody>
      </p:sp>
      <p:pic>
        <p:nvPicPr>
          <p:cNvPr id="4" name="Grafik 3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054422A-1EFF-4474-B691-49915FE829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8" y="1319855"/>
            <a:ext cx="7510543" cy="482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87632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173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589" name="Umfeldmodell RALF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Umfeldmodell</a:t>
            </a:r>
            <a:r>
              <a:rPr dirty="0"/>
              <a:t> </a:t>
            </a:r>
            <a:r>
              <a:rPr lang="de-DE" dirty="0"/>
              <a:t>ALF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D2163E5-9BE5-4A70-BDC6-064BFD4F6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455" y="1534902"/>
            <a:ext cx="5904367" cy="4256637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9EF3EF1E-E178-41AC-BE44-B9B09EFD7C1B}"/>
              </a:ext>
            </a:extLst>
          </p:cNvPr>
          <p:cNvGrpSpPr/>
          <p:nvPr/>
        </p:nvGrpSpPr>
        <p:grpSpPr>
          <a:xfrm>
            <a:off x="5149743" y="3655219"/>
            <a:ext cx="1029603" cy="407194"/>
            <a:chOff x="5153025" y="3655219"/>
            <a:chExt cx="1033463" cy="426062"/>
          </a:xfrm>
        </p:grpSpPr>
        <p:sp>
          <p:nvSpPr>
            <p:cNvPr id="9" name="Sechseck 8">
              <a:extLst>
                <a:ext uri="{FF2B5EF4-FFF2-40B4-BE49-F238E27FC236}">
                  <a16:creationId xmlns:a16="http://schemas.microsoft.com/office/drawing/2014/main" id="{18550D17-6DD7-4AB0-B698-772F3337CC88}"/>
                </a:ext>
              </a:extLst>
            </p:cNvPr>
            <p:cNvSpPr/>
            <p:nvPr/>
          </p:nvSpPr>
          <p:spPr>
            <a:xfrm>
              <a:off x="5153025" y="3655219"/>
              <a:ext cx="1033463" cy="426062"/>
            </a:xfrm>
            <a:prstGeom prst="hexagon">
              <a:avLst>
                <a:gd name="adj" fmla="val 28392"/>
                <a:gd name="vf" fmla="val 115470"/>
              </a:avLst>
            </a:prstGeom>
            <a:solidFill>
              <a:srgbClr val="CCEC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91E530BA-5250-46F9-B939-C830DB75BF2A}"/>
                </a:ext>
              </a:extLst>
            </p:cNvPr>
            <p:cNvSpPr txBox="1"/>
            <p:nvPr/>
          </p:nvSpPr>
          <p:spPr>
            <a:xfrm>
              <a:off x="5506641" y="3745141"/>
              <a:ext cx="326231" cy="246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de-DE" sz="9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ALF</a:t>
              </a:r>
              <a:endParaRPr kumimoji="0" lang="en-GB" sz="9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5303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1.48148E-6 L -0.11944 -0.0627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72" y="-3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hape 516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593" name="Wirkstruktur Navigation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Wirkstruktur</a:t>
            </a:r>
            <a:r>
              <a:rPr dirty="0"/>
              <a:t> </a:t>
            </a:r>
            <a:r>
              <a:rPr lang="de-DE" dirty="0"/>
              <a:t>ALF</a:t>
            </a:r>
            <a:endParaRPr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D832D2B-852C-4DF7-9BAB-8C8490B01E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623" y="1649868"/>
            <a:ext cx="4845924" cy="4187191"/>
          </a:xfrm>
          <a:prstGeom prst="rect">
            <a:avLst/>
          </a:prstGeom>
          <a:effectLst>
            <a:softEdge rad="152400"/>
          </a:effectLst>
        </p:spPr>
      </p:pic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19B6F0A2-C576-40ED-8B4E-B9C401882C69}"/>
              </a:ext>
            </a:extLst>
          </p:cNvPr>
          <p:cNvGrpSpPr/>
          <p:nvPr/>
        </p:nvGrpSpPr>
        <p:grpSpPr>
          <a:xfrm>
            <a:off x="4481513" y="2452688"/>
            <a:ext cx="1059655" cy="411083"/>
            <a:chOff x="3745079" y="1911336"/>
            <a:chExt cx="1059655" cy="411083"/>
          </a:xfrm>
        </p:grpSpPr>
        <p:sp>
          <p:nvSpPr>
            <p:cNvPr id="7" name="Sechseck 6">
              <a:extLst>
                <a:ext uri="{FF2B5EF4-FFF2-40B4-BE49-F238E27FC236}">
                  <a16:creationId xmlns:a16="http://schemas.microsoft.com/office/drawing/2014/main" id="{0CB48782-348B-4BDB-8761-E8A78E920EC7}"/>
                </a:ext>
              </a:extLst>
            </p:cNvPr>
            <p:cNvSpPr/>
            <p:nvPr/>
          </p:nvSpPr>
          <p:spPr>
            <a:xfrm>
              <a:off x="3745079" y="1911336"/>
              <a:ext cx="1059655" cy="411083"/>
            </a:xfrm>
            <a:prstGeom prst="hexagon">
              <a:avLst>
                <a:gd name="adj" fmla="val 28175"/>
                <a:gd name="vf" fmla="val 115470"/>
              </a:avLst>
            </a:prstGeom>
            <a:solidFill>
              <a:srgbClr val="CCECFF"/>
            </a:solidFill>
            <a:ln w="12700" cap="flat">
              <a:solidFill>
                <a:schemeClr val="tx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25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E9302923-3420-44CB-A384-9AF86F784C78}"/>
                </a:ext>
              </a:extLst>
            </p:cNvPr>
            <p:cNvSpPr txBox="1"/>
            <p:nvPr/>
          </p:nvSpPr>
          <p:spPr>
            <a:xfrm>
              <a:off x="3954628" y="1931074"/>
              <a:ext cx="640555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de-DE" sz="9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Personen-erkennung</a:t>
              </a:r>
              <a:endParaRPr kumimoji="0" lang="en-GB" sz="9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1693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>
        <p:fade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0 L 0.10069 0.181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" y="905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78"/>
          <p:cNvSpPr txBox="1">
            <a:spLocks noGrp="1"/>
          </p:cNvSpPr>
          <p:nvPr>
            <p:ph type="sldNum" sz="quarter" idx="4294967295"/>
          </p:nvPr>
        </p:nvSpPr>
        <p:spPr>
          <a:xfrm>
            <a:off x="8592773" y="6299646"/>
            <a:ext cx="2590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36" name="Motivation und Aufgabenstellung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894324" cy="1075075"/>
          </a:xfrm>
          <a:prstGeom prst="rect">
            <a:avLst/>
          </a:prstGeom>
        </p:spPr>
        <p:txBody>
          <a:bodyPr/>
          <a:lstStyle/>
          <a:p>
            <a:r>
              <a:t>Motivation und Aufgabenstellung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9D3D990-25E6-4AFF-843B-B2B5A27DFB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98" y="3823959"/>
            <a:ext cx="8410883" cy="220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7249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78"/>
          <p:cNvSpPr txBox="1">
            <a:spLocks noGrp="1"/>
          </p:cNvSpPr>
          <p:nvPr>
            <p:ph type="sldNum" sz="quarter" idx="4294967295"/>
          </p:nvPr>
        </p:nvSpPr>
        <p:spPr>
          <a:xfrm>
            <a:off x="8592773" y="6299646"/>
            <a:ext cx="2590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36" name="Motivation und Aufgabenstellung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894324" cy="1075075"/>
          </a:xfrm>
          <a:prstGeom prst="rect">
            <a:avLst/>
          </a:prstGeom>
        </p:spPr>
        <p:txBody>
          <a:bodyPr/>
          <a:lstStyle/>
          <a:p>
            <a:r>
              <a:t>Motivation und Aufgabenstellung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9DA7942-7938-4611-9844-E72C0D007FE0}"/>
              </a:ext>
            </a:extLst>
          </p:cNvPr>
          <p:cNvSpPr txBox="1"/>
          <p:nvPr/>
        </p:nvSpPr>
        <p:spPr>
          <a:xfrm>
            <a:off x="520541" y="1557169"/>
            <a:ext cx="4455111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2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26CE541-79DC-4399-887B-7FF5335D32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870" y="1286142"/>
            <a:ext cx="2826427" cy="4880878"/>
          </a:xfrm>
          <a:prstGeom prst="rect">
            <a:avLst/>
          </a:prstGeom>
          <a:solidFill>
            <a:srgbClr val="92D050"/>
          </a:solidFill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2E9C7044-FC99-4E0E-A386-6DCA38EFDD21}"/>
              </a:ext>
            </a:extLst>
          </p:cNvPr>
          <p:cNvSpPr/>
          <p:nvPr/>
        </p:nvSpPr>
        <p:spPr>
          <a:xfrm>
            <a:off x="6014085" y="1687694"/>
            <a:ext cx="108000" cy="108000"/>
          </a:xfrm>
          <a:prstGeom prst="ellipse">
            <a:avLst/>
          </a:prstGeom>
          <a:solidFill>
            <a:srgbClr val="92D050"/>
          </a:solidFill>
          <a:ln w="25400" cap="flat">
            <a:solidFill>
              <a:srgbClr val="92D05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700D14F0-758C-4DDD-9649-2DA705D96EBC}"/>
              </a:ext>
            </a:extLst>
          </p:cNvPr>
          <p:cNvSpPr/>
          <p:nvPr/>
        </p:nvSpPr>
        <p:spPr>
          <a:xfrm>
            <a:off x="7007225" y="5326879"/>
            <a:ext cx="108000" cy="108000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BBFF6864-D83C-4F1E-81D7-64FB30E2110F}"/>
              </a:ext>
            </a:extLst>
          </p:cNvPr>
          <p:cNvSpPr/>
          <p:nvPr/>
        </p:nvSpPr>
        <p:spPr>
          <a:xfrm>
            <a:off x="7007225" y="5653237"/>
            <a:ext cx="108000" cy="108000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00B0F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AE268CF-B4DB-45D1-A0D5-5591F35562B3}"/>
              </a:ext>
            </a:extLst>
          </p:cNvPr>
          <p:cNvSpPr txBox="1"/>
          <p:nvPr/>
        </p:nvSpPr>
        <p:spPr>
          <a:xfrm>
            <a:off x="434340" y="1493520"/>
            <a:ext cx="4965813" cy="47089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2500" b="0" i="0" u="none" strike="noStrike" cap="none" spc="0" normalizeH="0" baseline="0" dirty="0">
                <a:ln>
                  <a:noFill/>
                </a:ln>
                <a:solidFill>
                  <a:srgbClr val="92D05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Reduzierter Modus </a:t>
            </a:r>
            <a:r>
              <a:rPr kumimoji="0" lang="de-DE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bis Person erkannt wird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de-DE" sz="2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dirty="0"/>
              <a:t>Mensch wird über das </a:t>
            </a:r>
            <a:r>
              <a:rPr lang="de-DE" dirty="0">
                <a:solidFill>
                  <a:srgbClr val="FFC000"/>
                </a:solidFill>
              </a:rPr>
              <a:t>Gesicht identifiziert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de-DE" dirty="0"/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Unbekannte Personen werden zunächst </a:t>
            </a:r>
            <a:r>
              <a:rPr kumimoji="0" lang="de-DE" sz="25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registriert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de-DE" sz="2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dirty="0"/>
              <a:t>Informationen bekannter Menschen werden </a:t>
            </a:r>
            <a:r>
              <a:rPr lang="de-DE" dirty="0">
                <a:solidFill>
                  <a:srgbClr val="00B0F0"/>
                </a:solidFill>
              </a:rPr>
              <a:t>aktualisiert und gespeichert</a:t>
            </a:r>
            <a:endParaRPr kumimoji="0" lang="en-GB" sz="2500" b="0" i="0" u="none" strike="noStrike" cap="none" spc="0" normalizeH="0" baseline="0" dirty="0">
              <a:ln>
                <a:noFill/>
              </a:ln>
              <a:solidFill>
                <a:srgbClr val="00B0F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BE634519-6060-4E83-8E92-37F340272960}"/>
              </a:ext>
            </a:extLst>
          </p:cNvPr>
          <p:cNvSpPr/>
          <p:nvPr/>
        </p:nvSpPr>
        <p:spPr>
          <a:xfrm>
            <a:off x="7309083" y="3766319"/>
            <a:ext cx="108000" cy="108000"/>
          </a:xfrm>
          <a:prstGeom prst="ellipse">
            <a:avLst/>
          </a:prstGeom>
          <a:solidFill>
            <a:srgbClr val="FFC000"/>
          </a:solidFill>
          <a:ln w="25400" cap="flat">
            <a:solidFill>
              <a:srgbClr val="FFC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04964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78"/>
          <p:cNvSpPr txBox="1">
            <a:spLocks noGrp="1"/>
          </p:cNvSpPr>
          <p:nvPr>
            <p:ph type="sldNum" sz="quarter" idx="4294967295"/>
          </p:nvPr>
        </p:nvSpPr>
        <p:spPr>
          <a:xfrm>
            <a:off x="8592773" y="6299646"/>
            <a:ext cx="2590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36" name="Motivation und Aufgabenstellung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894324" cy="1075075"/>
          </a:xfrm>
          <a:prstGeom prst="rect">
            <a:avLst/>
          </a:prstGeom>
        </p:spPr>
        <p:txBody>
          <a:bodyPr/>
          <a:lstStyle/>
          <a:p>
            <a:r>
              <a:t>Motivation und Aufgabenstellung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0153F5B-2780-4B8D-87D6-6C97DF2E26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520" y="1363577"/>
            <a:ext cx="3411110" cy="233619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7770B6E-8ED9-4719-92C4-2C1775AF13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520" y="3795183"/>
            <a:ext cx="3422348" cy="2336194"/>
          </a:xfrm>
          <a:prstGeom prst="rect">
            <a:avLst/>
          </a:prstGeom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6853BBC6-DFD1-49EF-A5E4-A0D1EE9F56BF}"/>
              </a:ext>
            </a:extLst>
          </p:cNvPr>
          <p:cNvSpPr/>
          <p:nvPr/>
        </p:nvSpPr>
        <p:spPr>
          <a:xfrm>
            <a:off x="8134350" y="2166939"/>
            <a:ext cx="252412" cy="252000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1FEC165-2A23-420F-82CA-C6AB9FF1CA81}"/>
              </a:ext>
            </a:extLst>
          </p:cNvPr>
          <p:cNvSpPr/>
          <p:nvPr/>
        </p:nvSpPr>
        <p:spPr>
          <a:xfrm>
            <a:off x="8131969" y="3000376"/>
            <a:ext cx="252412" cy="252000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BF96566A-53EE-41FE-9B5B-9A710EB35E36}"/>
              </a:ext>
            </a:extLst>
          </p:cNvPr>
          <p:cNvSpPr/>
          <p:nvPr/>
        </p:nvSpPr>
        <p:spPr>
          <a:xfrm>
            <a:off x="8130406" y="5006978"/>
            <a:ext cx="255600" cy="255600"/>
          </a:xfrm>
          <a:prstGeom prst="ellipse">
            <a:avLst/>
          </a:prstGeom>
          <a:solidFill>
            <a:srgbClr val="92D050"/>
          </a:solidFill>
          <a:ln w="25400" cap="flat">
            <a:solidFill>
              <a:srgbClr val="92D05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9DA7942-7938-4611-9844-E72C0D007FE0}"/>
              </a:ext>
            </a:extLst>
          </p:cNvPr>
          <p:cNvSpPr txBox="1"/>
          <p:nvPr/>
        </p:nvSpPr>
        <p:spPr>
          <a:xfrm>
            <a:off x="520541" y="1557169"/>
            <a:ext cx="4455111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2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F916931-0A31-4649-B0EB-AF61883458B8}"/>
              </a:ext>
            </a:extLst>
          </p:cNvPr>
          <p:cNvSpPr txBox="1"/>
          <p:nvPr/>
        </p:nvSpPr>
        <p:spPr>
          <a:xfrm>
            <a:off x="300934" y="1902359"/>
            <a:ext cx="4894324" cy="378564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sz="2400" dirty="0"/>
              <a:t>Ausgabeschicht mit </a:t>
            </a:r>
            <a:r>
              <a:rPr lang="de-DE" sz="2400" dirty="0">
                <a:solidFill>
                  <a:srgbClr val="FF0000"/>
                </a:solidFill>
              </a:rPr>
              <a:t>„</a:t>
            </a:r>
            <a:r>
              <a:rPr lang="de-DE" sz="2400" i="1" dirty="0">
                <a:solidFill>
                  <a:srgbClr val="FF0000"/>
                </a:solidFill>
              </a:rPr>
              <a:t>O“ </a:t>
            </a:r>
            <a:r>
              <a:rPr lang="de-DE" sz="2400" dirty="0">
                <a:solidFill>
                  <a:srgbClr val="FF0000"/>
                </a:solidFill>
              </a:rPr>
              <a:t>Neuronen</a:t>
            </a:r>
            <a:r>
              <a:rPr lang="de-DE" sz="2400" i="1" dirty="0"/>
              <a:t>:</a:t>
            </a: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400" dirty="0"/>
              <a:t>Viele irrelevante Klassen</a:t>
            </a: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2400" b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Irrelevante Klassen müssen verworfen werden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2400" i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24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sz="2400" dirty="0"/>
              <a:t>Ausgabeschicht mit </a:t>
            </a:r>
            <a:r>
              <a:rPr lang="de-DE" sz="2400" dirty="0">
                <a:solidFill>
                  <a:srgbClr val="92D050"/>
                </a:solidFill>
              </a:rPr>
              <a:t>1 Neuron</a:t>
            </a:r>
            <a:r>
              <a:rPr lang="de-DE" sz="2400" i="1" dirty="0"/>
              <a:t>:</a:t>
            </a: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2400" b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Einsp</a:t>
            </a:r>
            <a:r>
              <a:rPr lang="de-DE" sz="2400" dirty="0"/>
              <a:t>arung des benötigten Speicherplatzes</a:t>
            </a: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400" dirty="0"/>
              <a:t>Höhere Genauigkeit </a:t>
            </a:r>
            <a:endParaRPr kumimoji="0" lang="en-GB" sz="2400" b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172396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143"/>
          <p:cNvSpPr txBox="1">
            <a:spLocks noGrp="1"/>
          </p:cNvSpPr>
          <p:nvPr>
            <p:ph type="sldNum" sz="quarter" idx="4294967295"/>
          </p:nvPr>
        </p:nvSpPr>
        <p:spPr>
          <a:xfrm>
            <a:off x="8592773" y="6299646"/>
            <a:ext cx="2590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03" name="Validierung des Reglers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Validierung des Reglers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281AD7E-8DCB-49D7-B9B2-D479FCB40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148" y="1645343"/>
            <a:ext cx="5762625" cy="4223405"/>
          </a:xfrm>
          <a:prstGeom prst="rect">
            <a:avLst/>
          </a:prstGeom>
        </p:spPr>
      </p:pic>
      <p:sp>
        <p:nvSpPr>
          <p:cNvPr id="204" name="Führungsgröße wird von der Lageregelung vorgegeben…"/>
          <p:cNvSpPr txBox="1"/>
          <p:nvPr/>
        </p:nvSpPr>
        <p:spPr>
          <a:xfrm>
            <a:off x="311698" y="1366901"/>
            <a:ext cx="2420006" cy="2062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endParaRPr dirty="0"/>
          </a:p>
          <a:p>
            <a:pPr marL="228600" indent="-228600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rPr dirty="0" err="1"/>
              <a:t>Führungsgröße</a:t>
            </a:r>
            <a:r>
              <a:rPr dirty="0"/>
              <a:t> </a:t>
            </a:r>
            <a:r>
              <a:rPr dirty="0" err="1"/>
              <a:t>wird</a:t>
            </a:r>
            <a:r>
              <a:rPr dirty="0"/>
              <a:t> von der </a:t>
            </a:r>
            <a:r>
              <a:rPr dirty="0" err="1"/>
              <a:t>Lageregelung</a:t>
            </a:r>
            <a:r>
              <a:rPr dirty="0"/>
              <a:t> </a:t>
            </a:r>
            <a:r>
              <a:rPr dirty="0" err="1"/>
              <a:t>vorgegeben</a:t>
            </a:r>
            <a:endParaRPr dirty="0"/>
          </a:p>
          <a:p>
            <a:pPr marL="228600" indent="-228600">
              <a:buSzPct val="100000"/>
              <a:buChar char="•"/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r>
              <a:rPr dirty="0" err="1"/>
              <a:t>Verhalten</a:t>
            </a:r>
            <a:r>
              <a:rPr dirty="0"/>
              <a:t> </a:t>
            </a:r>
            <a:r>
              <a:rPr dirty="0" err="1"/>
              <a:t>erfüllt</a:t>
            </a:r>
            <a:r>
              <a:rPr dirty="0"/>
              <a:t> </a:t>
            </a:r>
            <a:r>
              <a:rPr dirty="0" err="1"/>
              <a:t>Anforderungen</a:t>
            </a:r>
            <a:endParaRPr dirty="0"/>
          </a:p>
          <a:p>
            <a:pPr>
              <a:defRPr sz="1600">
                <a:latin typeface="Latin Modern Roman"/>
                <a:ea typeface="Latin Modern Roman"/>
                <a:cs typeface="Latin Modern Roman"/>
                <a:sym typeface="Latin Modern Roman"/>
              </a:defRPr>
            </a:pPr>
            <a:endParaRPr dirty="0"/>
          </a:p>
          <a:p>
            <a:pPr marL="228600" indent="-228600">
              <a:buSzPct val="100000"/>
              <a:buChar char="•"/>
              <a:defRPr sz="1600" b="1">
                <a:latin typeface="LMRoman10-Bold"/>
                <a:ea typeface="LMRoman10-Bold"/>
                <a:cs typeface="LMRoman10-Bold"/>
                <a:sym typeface="LMRoman10-Bold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188"/>
          <p:cNvSpPr txBox="1">
            <a:spLocks noGrp="1"/>
          </p:cNvSpPr>
          <p:nvPr>
            <p:ph type="sldNum" sz="quarter" idx="4294967295"/>
          </p:nvPr>
        </p:nvSpPr>
        <p:spPr>
          <a:xfrm>
            <a:off x="8529273" y="6299646"/>
            <a:ext cx="322549" cy="3606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Latin Modern Roman"/>
                <a:ea typeface="Latin Modern Roman"/>
                <a:cs typeface="Latin Modern Roman"/>
                <a:sym typeface="Latin Modern Roman"/>
              </a:defRPr>
            </a:lvl1pPr>
          </a:lstStyle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424" name="Kartografierung der Umgebung"/>
          <p:cNvSpPr txBox="1">
            <a:spLocks noGrp="1"/>
          </p:cNvSpPr>
          <p:nvPr>
            <p:ph type="body" sz="quarter" idx="1"/>
          </p:nvPr>
        </p:nvSpPr>
        <p:spPr>
          <a:xfrm>
            <a:off x="311698" y="95371"/>
            <a:ext cx="4921410" cy="1075075"/>
          </a:xfrm>
          <a:prstGeom prst="rect">
            <a:avLst/>
          </a:prstGeom>
        </p:spPr>
        <p:txBody>
          <a:bodyPr/>
          <a:lstStyle/>
          <a:p>
            <a:r>
              <a:t>Kartografierung der Umgebung</a:t>
            </a:r>
          </a:p>
        </p:txBody>
      </p:sp>
      <p:pic>
        <p:nvPicPr>
          <p:cNvPr id="3" name="Grafik 2" descr="Ein Bild, das Boden, drinnen, Raum, Kind enthält.&#10;&#10;Automatisch generierte Beschreibung">
            <a:extLst>
              <a:ext uri="{FF2B5EF4-FFF2-40B4-BE49-F238E27FC236}">
                <a16:creationId xmlns:a16="http://schemas.microsoft.com/office/drawing/2014/main" id="{B8D66A31-A8C9-47FE-9FD4-B8FD9EACD1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898" y="1310473"/>
            <a:ext cx="4189375" cy="2356523"/>
          </a:xfrm>
          <a:prstGeom prst="rect">
            <a:avLst/>
          </a:prstGeom>
        </p:spPr>
      </p:pic>
      <p:pic>
        <p:nvPicPr>
          <p:cNvPr id="5" name="Grafik 4" descr="Ein Bild, das drinnen, Raum, Spiegel, Küche enthält.&#10;&#10;Automatisch generierte Beschreibung">
            <a:extLst>
              <a:ext uri="{FF2B5EF4-FFF2-40B4-BE49-F238E27FC236}">
                <a16:creationId xmlns:a16="http://schemas.microsoft.com/office/drawing/2014/main" id="{D337A91F-9ACF-4B7D-80C1-88B5E84ED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897" y="3765981"/>
            <a:ext cx="4189375" cy="2356524"/>
          </a:xfrm>
          <a:prstGeom prst="rect">
            <a:avLst/>
          </a:prstGeom>
        </p:spPr>
      </p:pic>
      <p:pic>
        <p:nvPicPr>
          <p:cNvPr id="7" name="Grafik 6" descr="Ein Bild, das Schlips, Hemd, tragen, drinnen enthält.&#10;&#10;Automatisch generierte Beschreibung">
            <a:extLst>
              <a:ext uri="{FF2B5EF4-FFF2-40B4-BE49-F238E27FC236}">
                <a16:creationId xmlns:a16="http://schemas.microsoft.com/office/drawing/2014/main" id="{ED8573DF-44EB-4B9E-ADC6-60FC5229D3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084" y="4826941"/>
            <a:ext cx="530224" cy="1269060"/>
          </a:xfrm>
          <a:prstGeom prst="rect">
            <a:avLst/>
          </a:prstGeom>
        </p:spPr>
      </p:pic>
      <p:pic>
        <p:nvPicPr>
          <p:cNvPr id="11" name="Grafik 10" descr="Ein Bild, das Schlips, drinnen, Kleidung, tragen enthält.&#10;&#10;Automatisch generierte Beschreibung">
            <a:extLst>
              <a:ext uri="{FF2B5EF4-FFF2-40B4-BE49-F238E27FC236}">
                <a16:creationId xmlns:a16="http://schemas.microsoft.com/office/drawing/2014/main" id="{DE1BFF3F-C9AD-4D7D-BA06-C4EF722EF9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580" y="1258084"/>
            <a:ext cx="2059850" cy="4930132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3.7037E-6 L 0.05799 -0.2412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9" y="-1206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535</Words>
  <Application>Microsoft Office PowerPoint</Application>
  <PresentationFormat>Bildschirmpräsentation (4:3)</PresentationFormat>
  <Paragraphs>130</Paragraphs>
  <Slides>21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7" baseType="lpstr">
      <vt:lpstr>Arial</vt:lpstr>
      <vt:lpstr>Calibri</vt:lpstr>
      <vt:lpstr>Latin Modern Roman</vt:lpstr>
      <vt:lpstr>LMRoman10-Bold</vt:lpstr>
      <vt:lpstr>Times New Roman</vt:lpstr>
      <vt:lpstr>Simple Light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cp:lastModifiedBy>Giuliano 'Giulli' Montorio</cp:lastModifiedBy>
  <cp:revision>32</cp:revision>
  <dcterms:modified xsi:type="dcterms:W3CDTF">2020-10-22T13:07:35Z</dcterms:modified>
</cp:coreProperties>
</file>